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715000" type="screen16x10"/>
  <p:notesSz cx="6858000" cy="9144000"/>
  <p:defaultTextStyle>
    <a:defPPr>
      <a:defRPr lang="en-US">
        <a:uFillTx/>
      </a:defRPr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">
          <p15:clr>
            <a:srgbClr val="A4A3A4"/>
          </p15:clr>
        </p15:guide>
        <p15:guide id="2" pos="3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0" autoAdjust="0"/>
    <p:restoredTop sz="79584" autoAdjust="0"/>
  </p:normalViewPr>
  <p:slideViewPr>
    <p:cSldViewPr snapToGrid="0" snapToObjects="1">
      <p:cViewPr varScale="1">
        <p:scale>
          <a:sx n="106" d="100"/>
          <a:sy n="106" d="100"/>
        </p:scale>
        <p:origin x="720" y="176"/>
      </p:cViewPr>
      <p:guideLst>
        <p:guide orient="horz" pos="213"/>
        <p:guide pos="363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GB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A2F26C84-04DB-4C49-A604-95D2179D83A2}" type="datetimeFigureOut">
              <a:rPr lang="en-GB" smtClean="0">
                <a:uFillTx/>
              </a:rPr>
              <a:pPr/>
              <a:t>10/11/2018</a:t>
            </a:fld>
            <a:endParaRPr lang="en-GB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GB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6F55C50-10DC-418C-961B-C95154304967}" type="slidenum">
              <a:rPr lang="en-GB" smtClean="0">
                <a:uFillTx/>
              </a:rPr>
              <a:pPr/>
              <a:t>‹Nº›</a:t>
            </a:fld>
            <a:endParaRPr lang="en-GB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>
                <a:uFillTx/>
              </a:defRPr>
            </a:pPr>
            <a:endParaRPr lang="en-GB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uFillTx/>
                <a:latin typeface="Calibri" pitchFamily="34" charset="0"/>
              </a:defRPr>
            </a:lvl1pPr>
          </a:lstStyle>
          <a:p>
            <a:fld id="{EB98CEED-95BA-4F71-BCC2-F275C1223E67}" type="datetimeFigureOut">
              <a:rPr lang="en-GB">
                <a:uFillTx/>
              </a:rPr>
              <a:pPr/>
              <a:t>10/11/2018</a:t>
            </a:fld>
            <a:endParaRPr lang="en-GB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>
                <a:uFillTx/>
              </a:rPr>
              <a:t>Click to edit Master text styles</a:t>
            </a:r>
          </a:p>
          <a:p>
            <a:pPr lvl="1"/>
            <a:r>
              <a:rPr lang="en-US" noProof="0">
                <a:uFillTx/>
              </a:rPr>
              <a:t>Second level</a:t>
            </a:r>
          </a:p>
          <a:p>
            <a:pPr lvl="2"/>
            <a:r>
              <a:rPr lang="en-US" noProof="0">
                <a:uFillTx/>
              </a:rPr>
              <a:t>Third level</a:t>
            </a:r>
          </a:p>
          <a:p>
            <a:pPr lvl="3"/>
            <a:r>
              <a:rPr lang="en-US" noProof="0">
                <a:uFillTx/>
              </a:rPr>
              <a:t>Fourth level</a:t>
            </a:r>
          </a:p>
          <a:p>
            <a:pPr lvl="4"/>
            <a:r>
              <a:rPr lang="en-US" noProof="0">
                <a:uFillTx/>
              </a:rPr>
              <a:t>Fifth level</a:t>
            </a:r>
            <a:endParaRPr lang="en-GB" noProof="0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uFillTx/>
                <a:latin typeface="+mn-lt"/>
                <a:ea typeface="+mn-ea"/>
                <a:cs typeface="+mn-cs"/>
              </a:defRPr>
            </a:lvl1pPr>
          </a:lstStyle>
          <a:p>
            <a:pPr>
              <a:defRPr>
                <a:uFillTx/>
              </a:defRPr>
            </a:pPr>
            <a:endParaRPr lang="en-GB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uFillTx/>
                <a:latin typeface="Calibri" pitchFamily="34" charset="0"/>
              </a:defRPr>
            </a:lvl1pPr>
          </a:lstStyle>
          <a:p>
            <a:fld id="{F09DD504-D7AA-4112-8959-58FEB466541A}" type="slidenum">
              <a:rPr lang="en-GB">
                <a:uFillTx/>
              </a:rPr>
              <a:pPr/>
              <a:t>‹Nº›</a:t>
            </a:fld>
            <a:endParaRPr lang="en-GB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Hello everybody, my name is Manuel Bernal </a:t>
            </a:r>
            <a:r>
              <a:rPr lang="en-US" dirty="0" err="1">
                <a:uFillTx/>
              </a:rPr>
              <a:t>Llinares</a:t>
            </a:r>
            <a:r>
              <a:rPr lang="en-US" dirty="0">
                <a:uFillTx/>
              </a:rPr>
              <a:t> and I’m the technical lead of </a:t>
            </a:r>
            <a:r>
              <a:rPr lang="en-US" dirty="0" err="1">
                <a:uFillTx/>
              </a:rPr>
              <a:t>Identifiers.org</a:t>
            </a:r>
            <a:r>
              <a:rPr lang="en-US" dirty="0">
                <a:uFillTx/>
              </a:rPr>
              <a:t> at the EBI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1</a:t>
            </a:fld>
            <a:endParaRPr lang="en-GB"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dirty="0">
                <a:uFillTx/>
              </a:rPr>
              <a:t>QUICKLY INTRODUCTION OF IDENTIFIERS.ORG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dirty="0">
                <a:uFillTx/>
              </a:rPr>
              <a:t>SINCE 2005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dirty="0">
                <a:uFillTx/>
              </a:rPr>
              <a:t>INVOLVED IN TWO MAJOR PROJECTS WITH US AND EU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dirty="0">
                <a:uFillTx/>
              </a:rPr>
              <a:t>AND WE ARE REBUILDING OUR PLATFORM ON THE CLOUD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lang="en-US" dirty="0">
                <a:uFillTx/>
              </a:rPr>
              <a:t>CLOUD.IDENTIFIERS.ORG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6E8A7-C155-8641-BBC5-38A01C49346A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11</a:t>
            </a:fld>
            <a:endParaRPr lang="en-GB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89818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WE SUPPORT SCHEMA.ORG METADATA</a:t>
            </a:r>
          </a:p>
          <a:p>
            <a:r>
              <a:rPr lang="es-ES" dirty="0"/>
              <a:t>WE HAVE A METADATA EXTRACTION SERVICE FROM COMPACT IDENTIFIERS</a:t>
            </a:r>
          </a:p>
          <a:p>
            <a:r>
              <a:rPr lang="es-ES" dirty="0"/>
              <a:t>IT IS PART OF OUR NEW CLOUD INFRASTRUCTURE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12</a:t>
            </a:fld>
            <a:endParaRPr lang="en-GB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428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OVERVIEW SNAPSHOT OF OUR CLOUD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13</a:t>
            </a:fld>
            <a:endParaRPr lang="en-GB">
              <a:uFillTx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FREEFORM WALK IN HACKING</a:t>
            </a:r>
          </a:p>
          <a:p>
            <a:r>
              <a:rPr lang="es-ES" dirty="0"/>
              <a:t>TRY THINGS, BREAK THINGS</a:t>
            </a:r>
          </a:p>
          <a:p>
            <a:r>
              <a:rPr lang="es-ES" dirty="0"/>
              <a:t>SERVICES, BROWSER PLUGINS</a:t>
            </a:r>
          </a:p>
          <a:p>
            <a:r>
              <a:rPr lang="es-ES" dirty="0"/>
              <a:t>CLIENTS (Python, C++, R)</a:t>
            </a:r>
          </a:p>
          <a:p>
            <a:r>
              <a:rPr lang="es-ES" dirty="0"/>
              <a:t>CLOUD -&gt; FREE CREDITS</a:t>
            </a:r>
          </a:p>
          <a:p>
            <a:r>
              <a:rPr lang="es-ES" dirty="0"/>
              <a:t>HACK!</a:t>
            </a:r>
          </a:p>
          <a:p>
            <a:r>
              <a:rPr lang="es-ES" dirty="0"/>
              <a:t>HACK!</a:t>
            </a:r>
          </a:p>
          <a:p>
            <a:r>
              <a:rPr lang="es-ES" dirty="0"/>
              <a:t>HACK!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14</a:t>
            </a:fld>
            <a:endParaRPr lang="en-GB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1568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6E8A7-C155-8641-BBC5-38A01C49346A}" type="slidenum">
              <a:rPr lang="en-US" smtClean="0">
                <a:uFillTx/>
              </a:rPr>
              <a:t>15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6E8A7-C155-8641-BBC5-38A01C49346A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>
                <a:uFillTx/>
              </a:defRPr>
            </a:pPr>
            <a:r>
              <a:rPr lang="en-US" dirty="0">
                <a:uFillTx/>
                <a:latin typeface="Arial" charset="0"/>
              </a:rPr>
              <a:t>The EBI hosts</a:t>
            </a:r>
            <a:r>
              <a:rPr lang="en-US" baseline="0" dirty="0">
                <a:uFillTx/>
                <a:latin typeface="Arial" charset="0"/>
              </a:rPr>
              <a:t> a large number of databases covering a wide range biological entities. This includes genes, genomes, protein sequences, molecular structures, pathways and ontologies </a:t>
            </a:r>
            <a:r>
              <a:rPr lang="en-US" baseline="0" dirty="0" err="1">
                <a:uFillTx/>
                <a:latin typeface="Arial" charset="0"/>
              </a:rPr>
              <a:t>etc</a:t>
            </a:r>
            <a:endParaRPr lang="en-US" dirty="0">
              <a:uFillTx/>
              <a:latin typeface="Arial" charset="0"/>
            </a:endParaRPr>
          </a:p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2</a:t>
            </a:fld>
            <a:endParaRPr lang="en-GB">
              <a:uFillTx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ALL THOSE DATABASES -&gt; ASSIGN UNIQUE IDENTIFIERS</a:t>
            </a:r>
          </a:p>
          <a:p>
            <a:r>
              <a:rPr lang="en-US" dirty="0">
                <a:uFillTx/>
              </a:rPr>
              <a:t>EMBEDDED IDENTIFIERS IN URLs</a:t>
            </a:r>
          </a:p>
          <a:p>
            <a:r>
              <a:rPr lang="en-US" dirty="0">
                <a:uFillTx/>
              </a:rPr>
              <a:t>ORANGE TEXT -&gt; LOCAL IDENTIFIER</a:t>
            </a:r>
          </a:p>
          <a:p>
            <a:r>
              <a:rPr lang="en-US" dirty="0">
                <a:uFillTx/>
              </a:rPr>
              <a:t>EXAMPLE -&gt; TAXONOMY -&gt; BY NCBI AND 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3</a:t>
            </a:fld>
            <a:endParaRPr lang="en-GB"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GB" dirty="0">
                <a:uFillTx/>
              </a:rPr>
              <a:t>HOW TO KEEP TRACK OF CHANGING URLs?</a:t>
            </a:r>
          </a:p>
          <a:p>
            <a:r>
              <a:rPr lang="en-US" dirty="0">
                <a:uFillTx/>
              </a:rPr>
              <a:t>SOLUTION -&gt; COMPACT IDENTIFIERS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4</a:t>
            </a:fld>
            <a:endParaRPr lang="en-GB">
              <a:uFillTx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COMPACT IDENTIFIER = UNIQUE NAMESPACE + ‘:’ + LOCAL IDENTIFIER</a:t>
            </a:r>
          </a:p>
          <a:p>
            <a:r>
              <a:rPr lang="en-US" dirty="0">
                <a:uFillTx/>
              </a:rPr>
              <a:t>LOCAL IDENTIFIER -&gt; IDENTIFIER FROM A PARTICULAR RESOURCE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5</a:t>
            </a:fld>
            <a:endParaRPr lang="en-GB">
              <a:uFillTx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6</a:t>
            </a:fld>
            <a:endParaRPr lang="en-GB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435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uFillTx/>
              </a:rPr>
              <a:t>In life sciences it is common practice to cite data entities using plain text. What we are we’re aiming for is to use </a:t>
            </a:r>
            <a:r>
              <a:rPr lang="en-US" baseline="0" dirty="0" err="1">
                <a:uFillTx/>
              </a:rPr>
              <a:t>Idetifiers.org</a:t>
            </a:r>
            <a:r>
              <a:rPr lang="en-US" baseline="0" dirty="0">
                <a:uFillTx/>
              </a:rPr>
              <a:t> combined with compact identifiers to support a shorter, but machine-readable, persistent, and less ambiguous citation.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67510-F5F6-A944-9AA0-D627A5B7737C}" type="slidenum">
              <a:rPr lang="en-US" smtClean="0">
                <a:uFillTx/>
              </a:rPr>
              <a:pPr/>
              <a:t>7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ES" dirty="0">
                <a:uFillTx/>
              </a:rPr>
              <a:t>HOW TO GO FROM COMPACT IDENTIFIER –&gt;TO</a:t>
            </a:r>
            <a:r>
              <a:rPr lang="es-ES" dirty="0">
                <a:uFillTx/>
                <a:sym typeface="Wingdings" pitchFamily="2" charset="2"/>
              </a:rPr>
              <a:t> RESOURCE?</a:t>
            </a:r>
          </a:p>
          <a:p>
            <a:pPr algn="just"/>
            <a:r>
              <a:rPr lang="es-ES" dirty="0">
                <a:uFillTx/>
                <a:sym typeface="Wingdings" pitchFamily="2" charset="2"/>
              </a:rPr>
              <a:t>COMPACT IDENTIFIERS RESOLUTION SERVICE A.K.A. METARESOLVER</a:t>
            </a:r>
            <a:endParaRPr lang="en-US" dirty="0">
              <a:uFillTx/>
            </a:endParaRPr>
          </a:p>
          <a:p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8</a:t>
            </a:fld>
            <a:endParaRPr lang="en-GB">
              <a:uFillTx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COMPACT IDENTIFIERS ARE WELL SUPPORTED</a:t>
            </a:r>
          </a:p>
          <a:p>
            <a:r>
              <a:rPr lang="es-ES" dirty="0"/>
              <a:t>FIND OUT MORE ON NATURE SCIENTIFIC DATA PUBLICATION</a:t>
            </a:r>
          </a:p>
          <a:p>
            <a:r>
              <a:rPr lang="es-ES" dirty="0"/>
              <a:t>MOU BETWEEN CDL AND EBI</a:t>
            </a:r>
          </a:p>
          <a:p>
            <a:r>
              <a:rPr lang="es-ES" dirty="0"/>
              <a:t>NATURE SCIENTIFIC DATA IS USING COMPACT IDENTIFIERS IDENTIFIERS.ORG METARESOLVER WITHIN THEIR PUBLISHING WORKFLOW</a:t>
            </a:r>
          </a:p>
          <a:p>
            <a:r>
              <a:rPr lang="es-ES" dirty="0"/>
              <a:t>PAPERS AFTER MAY THIS YEAR SHOULD BE USING COMPACT IDENTIFIERS FOR CITATION AND ANNOTATION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DD504-D7AA-4112-8959-58FEB466541A}" type="slidenum">
              <a:rPr lang="en-GB" smtClean="0">
                <a:uFillTx/>
              </a:rPr>
              <a:pPr/>
              <a:t>9</a:t>
            </a:fld>
            <a:endParaRPr lang="en-GB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3304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497524"/>
            <a:ext cx="6400800" cy="508570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uFillTx/>
                <a:latin typeface="HelveticaNeueLT Pro 45 Lt"/>
                <a:cs typeface="HelveticaNeueLT Pro 45 Lt"/>
              </a:defRPr>
            </a:lvl1pPr>
          </a:lstStyle>
          <a:p>
            <a:r>
              <a:rPr lang="en-GB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867016"/>
            <a:ext cx="7772400" cy="571432"/>
          </a:xfrm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uFillTx/>
                <a:latin typeface="HelveticaNeueLT Pro 45 Lt"/>
                <a:cs typeface="HelveticaNeueLT Pro 45 Lt"/>
              </a:defRPr>
            </a:lvl1pPr>
          </a:lstStyle>
          <a:p>
            <a:r>
              <a:rPr lang="en-GB">
                <a:uFillTx/>
              </a:rPr>
              <a:t>Click to edit Master title style</a:t>
            </a:r>
            <a:endParaRPr lang="de-DE" dirty="0"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6" y="3209400"/>
            <a:ext cx="4487863" cy="511969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uFillTx/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>
                <a:uFillTx/>
              </a:rPr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287" b="15988"/>
          <a:stretch/>
        </p:blipFill>
        <p:spPr>
          <a:xfrm>
            <a:off x="266700" y="2"/>
            <a:ext cx="8595360" cy="392770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  <a:endParaRPr lang="en-GB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16003"/>
            <a:ext cx="3898900" cy="3626115"/>
          </a:xfrm>
        </p:spPr>
        <p:txBody>
          <a:bodyPr/>
          <a:lstStyle>
            <a:lvl1pPr>
              <a:buClr>
                <a:schemeClr val="accent1"/>
              </a:buClr>
              <a:defRPr>
                <a:uFillTx/>
              </a:defRPr>
            </a:lvl1pPr>
            <a:lvl2pPr>
              <a:buClr>
                <a:schemeClr val="accent1"/>
              </a:buClr>
              <a:defRPr>
                <a:uFillTx/>
              </a:defRPr>
            </a:lvl2pPr>
            <a:lvl3pPr>
              <a:buClr>
                <a:schemeClr val="accent1"/>
              </a:buClr>
              <a:defRPr>
                <a:uFillTx/>
              </a:defRPr>
            </a:lvl3pPr>
            <a:lvl4pPr>
              <a:buClr>
                <a:schemeClr val="accent1"/>
              </a:buClr>
              <a:defRPr>
                <a:uFillTx/>
              </a:defRPr>
            </a:lvl4pPr>
            <a:lvl5pPr>
              <a:buClr>
                <a:schemeClr val="accent1"/>
              </a:buClr>
              <a:defRPr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  <a:endParaRPr lang="en-GB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016003"/>
            <a:ext cx="4000500" cy="3626115"/>
          </a:xfrm>
        </p:spPr>
        <p:txBody>
          <a:bodyPr/>
          <a:lstStyle>
            <a:lvl1pPr>
              <a:buClr>
                <a:schemeClr val="accent1"/>
              </a:buClr>
              <a:defRPr>
                <a:uFillTx/>
              </a:defRPr>
            </a:lvl1pPr>
            <a:lvl2pPr>
              <a:buClr>
                <a:schemeClr val="accent1"/>
              </a:buClr>
              <a:defRPr>
                <a:uFillTx/>
              </a:defRPr>
            </a:lvl2pPr>
            <a:lvl3pPr>
              <a:buClr>
                <a:schemeClr val="accent1"/>
              </a:buClr>
              <a:defRPr>
                <a:uFillTx/>
              </a:defRPr>
            </a:lvl3pPr>
            <a:lvl4pPr>
              <a:buClr>
                <a:schemeClr val="accent1"/>
              </a:buClr>
              <a:defRPr>
                <a:uFillTx/>
              </a:defRPr>
            </a:lvl4pPr>
            <a:lvl5pPr>
              <a:buClr>
                <a:schemeClr val="accent1"/>
              </a:buClr>
              <a:defRPr>
                <a:uFillTx/>
              </a:defRPr>
            </a:lvl5pPr>
          </a:lstStyle>
          <a:p>
            <a:pPr lvl="0"/>
            <a:r>
              <a:rPr lang="en-GB" dirty="0">
                <a:uFillTx/>
              </a:rPr>
              <a:t>Click to edit Master text styles</a:t>
            </a:r>
          </a:p>
          <a:p>
            <a:pPr lvl="1"/>
            <a:r>
              <a:rPr lang="en-GB" dirty="0">
                <a:uFillTx/>
              </a:rPr>
              <a:t>Second level</a:t>
            </a:r>
          </a:p>
          <a:p>
            <a:pPr lvl="2"/>
            <a:r>
              <a:rPr lang="en-GB" dirty="0">
                <a:uFillTx/>
              </a:rPr>
              <a:t>Third level</a:t>
            </a:r>
          </a:p>
          <a:p>
            <a:pPr lvl="3"/>
            <a:r>
              <a:rPr lang="en-GB" dirty="0">
                <a:uFillTx/>
              </a:rPr>
              <a:t>Fourth level</a:t>
            </a:r>
          </a:p>
          <a:p>
            <a:pPr lvl="4"/>
            <a:r>
              <a:rPr lang="en-GB" dirty="0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4"/>
            <a:ext cx="9156700" cy="5733521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64413" y="5258599"/>
            <a:ext cx="1458912" cy="37703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497524"/>
            <a:ext cx="6400800" cy="508570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uFillTx/>
                <a:latin typeface="HelveticaNeueLT Pro 45 Lt"/>
                <a:cs typeface="HelveticaNeueLT Pro 45 Lt"/>
              </a:defRPr>
            </a:lvl1pPr>
          </a:lstStyle>
          <a:p>
            <a:r>
              <a:rPr lang="en-GB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867016"/>
            <a:ext cx="7772400" cy="571432"/>
          </a:xfrm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uFillTx/>
                <a:latin typeface="HelveticaNeueLT Pro 45 Lt"/>
                <a:cs typeface="HelveticaNeueLT Pro 45 Lt"/>
              </a:defRPr>
            </a:lvl1pPr>
          </a:lstStyle>
          <a:p>
            <a:r>
              <a:rPr lang="en-GB">
                <a:uFillTx/>
              </a:rPr>
              <a:t>Click to edit Master title style</a:t>
            </a:r>
            <a:endParaRPr lang="de-DE" dirty="0"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6" y="3209400"/>
            <a:ext cx="4487863" cy="511969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uFillTx/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>
                <a:uFillTx/>
              </a:rPr>
              <a:t>Click to 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" y="0"/>
            <a:ext cx="9161463" cy="5725583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64413" y="5258599"/>
            <a:ext cx="1458912" cy="37703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497524"/>
            <a:ext cx="6400800" cy="508570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uFillTx/>
                <a:latin typeface="HelveticaNeueLT Pro 45 Lt"/>
                <a:cs typeface="HelveticaNeueLT Pro 45 Lt"/>
              </a:defRPr>
            </a:lvl1pPr>
          </a:lstStyle>
          <a:p>
            <a:r>
              <a:rPr lang="en-GB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867016"/>
            <a:ext cx="7772400" cy="571432"/>
          </a:xfrm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uFillTx/>
                <a:latin typeface="HelveticaNeueLT Pro 45 Lt"/>
                <a:cs typeface="HelveticaNeueLT Pro 45 Lt"/>
              </a:defRPr>
            </a:lvl1pPr>
          </a:lstStyle>
          <a:p>
            <a:r>
              <a:rPr lang="en-GB">
                <a:uFillTx/>
              </a:rPr>
              <a:t>Click to edit Master title style</a:t>
            </a:r>
            <a:endParaRPr lang="de-DE" dirty="0"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6" y="3209400"/>
            <a:ext cx="4487863" cy="511969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uFillTx/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>
                <a:uFillTx/>
              </a:rPr>
              <a:t>Click to 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isplatin_dark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" y="0"/>
            <a:ext cx="9174163" cy="5725583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64413" y="5258599"/>
            <a:ext cx="1458912" cy="37703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497524"/>
            <a:ext cx="6400800" cy="508570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uFillTx/>
                <a:latin typeface="HelveticaNeueLT Pro 45 Lt"/>
                <a:cs typeface="HelveticaNeueLT Pro 45 Lt"/>
              </a:defRPr>
            </a:lvl1pPr>
          </a:lstStyle>
          <a:p>
            <a:r>
              <a:rPr lang="en-GB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867016"/>
            <a:ext cx="7772400" cy="571432"/>
          </a:xfrm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uFillTx/>
                <a:latin typeface="HelveticaNeueLT Pro 45 Lt"/>
                <a:cs typeface="HelveticaNeueLT Pro 45 Lt"/>
              </a:defRPr>
            </a:lvl1pPr>
          </a:lstStyle>
          <a:p>
            <a:r>
              <a:rPr lang="en-GB">
                <a:uFillTx/>
              </a:rPr>
              <a:t>Click to edit Master title style</a:t>
            </a:r>
            <a:endParaRPr lang="de-DE" dirty="0"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6" y="3209400"/>
            <a:ext cx="4487863" cy="511969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uFillTx/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>
                <a:uFillTx/>
              </a:rPr>
              <a:t>Click to edit Master text styles</a:t>
            </a:r>
          </a:p>
        </p:txBody>
      </p:sp>
    </p:spTree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uFillTx/>
              </a:rPr>
              <a:t>Click to edit Master title style</a:t>
            </a:r>
            <a:endParaRPr lang="en-GB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>
                <a:uFillTx/>
              </a:rPr>
              <a:t>Click to edit Master text styles</a:t>
            </a:r>
          </a:p>
          <a:p>
            <a:pPr lvl="1"/>
            <a:r>
              <a:rPr lang="en-GB">
                <a:uFillTx/>
              </a:rPr>
              <a:t>Second level</a:t>
            </a:r>
          </a:p>
          <a:p>
            <a:pPr lvl="2"/>
            <a:r>
              <a:rPr lang="en-GB">
                <a:uFillTx/>
              </a:rPr>
              <a:t>Third level</a:t>
            </a:r>
          </a:p>
          <a:p>
            <a:pPr lvl="3"/>
            <a:r>
              <a:rPr lang="en-GB">
                <a:uFillTx/>
              </a:rPr>
              <a:t>Fourth level</a:t>
            </a:r>
          </a:p>
          <a:p>
            <a:pPr lvl="4"/>
            <a:r>
              <a:rPr lang="en-GB">
                <a:uFillTx/>
              </a:rPr>
              <a:t>Fifth level</a:t>
            </a:r>
            <a:endParaRPr lang="en-GB" dirty="0">
              <a:uFillTx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uFillTx/>
              </a:rPr>
              <a:t>Click to edit Master title style</a:t>
            </a:r>
            <a:endParaRPr lang="en-GB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16003"/>
            <a:ext cx="3898900" cy="3626115"/>
          </a:xfrm>
        </p:spPr>
        <p:txBody>
          <a:bodyPr/>
          <a:lstStyle>
            <a:lvl1pPr>
              <a:buClr>
                <a:schemeClr val="accent1"/>
              </a:buClr>
              <a:defRPr>
                <a:uFillTx/>
              </a:defRPr>
            </a:lvl1pPr>
            <a:lvl2pPr>
              <a:buClr>
                <a:schemeClr val="accent1"/>
              </a:buClr>
              <a:defRPr>
                <a:uFillTx/>
              </a:defRPr>
            </a:lvl2pPr>
            <a:lvl3pPr>
              <a:buClr>
                <a:schemeClr val="accent1"/>
              </a:buClr>
              <a:defRPr>
                <a:uFillTx/>
              </a:defRPr>
            </a:lvl3pPr>
            <a:lvl4pPr>
              <a:buClr>
                <a:schemeClr val="accent1"/>
              </a:buClr>
              <a:defRPr>
                <a:uFillTx/>
              </a:defRPr>
            </a:lvl4pPr>
            <a:lvl5pPr>
              <a:buClr>
                <a:schemeClr val="accent1"/>
              </a:buClr>
              <a:defRPr>
                <a:uFillTx/>
              </a:defRPr>
            </a:lvl5pPr>
          </a:lstStyle>
          <a:p>
            <a:pPr lvl="0"/>
            <a:r>
              <a:rPr lang="en-GB">
                <a:uFillTx/>
              </a:rPr>
              <a:t>Click to edit Master text styles</a:t>
            </a:r>
          </a:p>
          <a:p>
            <a:pPr lvl="1"/>
            <a:r>
              <a:rPr lang="en-GB">
                <a:uFillTx/>
              </a:rPr>
              <a:t>Second level</a:t>
            </a:r>
          </a:p>
          <a:p>
            <a:pPr lvl="2"/>
            <a:r>
              <a:rPr lang="en-GB">
                <a:uFillTx/>
              </a:rPr>
              <a:t>Third level</a:t>
            </a:r>
          </a:p>
          <a:p>
            <a:pPr lvl="3"/>
            <a:r>
              <a:rPr lang="en-GB">
                <a:uFillTx/>
              </a:rPr>
              <a:t>Fourth level</a:t>
            </a:r>
          </a:p>
          <a:p>
            <a:pPr lvl="4"/>
            <a:r>
              <a:rPr lang="en-GB">
                <a:uFillTx/>
              </a:rPr>
              <a:t>Fifth level</a:t>
            </a:r>
            <a:endParaRPr lang="en-GB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016003"/>
            <a:ext cx="4000500" cy="3626115"/>
          </a:xfrm>
        </p:spPr>
        <p:txBody>
          <a:bodyPr/>
          <a:lstStyle>
            <a:lvl1pPr>
              <a:buClr>
                <a:schemeClr val="accent1"/>
              </a:buClr>
              <a:defRPr>
                <a:uFillTx/>
              </a:defRPr>
            </a:lvl1pPr>
            <a:lvl2pPr>
              <a:buClr>
                <a:schemeClr val="accent1"/>
              </a:buClr>
              <a:defRPr>
                <a:uFillTx/>
              </a:defRPr>
            </a:lvl2pPr>
            <a:lvl3pPr>
              <a:buClr>
                <a:schemeClr val="accent1"/>
              </a:buClr>
              <a:defRPr>
                <a:uFillTx/>
              </a:defRPr>
            </a:lvl3pPr>
            <a:lvl4pPr>
              <a:buClr>
                <a:schemeClr val="accent1"/>
              </a:buClr>
              <a:defRPr>
                <a:uFillTx/>
              </a:defRPr>
            </a:lvl4pPr>
            <a:lvl5pPr>
              <a:buClr>
                <a:schemeClr val="accent1"/>
              </a:buClr>
              <a:defRPr>
                <a:uFillTx/>
              </a:defRPr>
            </a:lvl5pPr>
          </a:lstStyle>
          <a:p>
            <a:pPr lvl="0"/>
            <a:r>
              <a:rPr lang="en-GB">
                <a:uFillTx/>
              </a:rPr>
              <a:t>Click to edit Master text styles</a:t>
            </a:r>
          </a:p>
          <a:p>
            <a:pPr lvl="1"/>
            <a:r>
              <a:rPr lang="en-GB">
                <a:uFillTx/>
              </a:rPr>
              <a:t>Second level</a:t>
            </a:r>
          </a:p>
          <a:p>
            <a:pPr lvl="2"/>
            <a:r>
              <a:rPr lang="en-GB">
                <a:uFillTx/>
              </a:rPr>
              <a:t>Third level</a:t>
            </a:r>
          </a:p>
          <a:p>
            <a:pPr lvl="3"/>
            <a:r>
              <a:rPr lang="en-GB">
                <a:uFillTx/>
              </a:rPr>
              <a:t>Fourth level</a:t>
            </a:r>
          </a:p>
          <a:p>
            <a:pPr lvl="4"/>
            <a:r>
              <a:rPr lang="en-GB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</p:spTree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  <a:endParaRPr lang="en-GB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  <a:endParaRPr lang="en-GB" dirty="0">
              <a:uFillTx/>
            </a:endParaRPr>
          </a:p>
        </p:txBody>
      </p:sp>
    </p:spTree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5175250"/>
            <a:ext cx="9144000" cy="539750"/>
          </a:xfrm>
          <a:prstGeom prst="rect">
            <a:avLst/>
          </a:prstGeom>
          <a:solidFill>
            <a:srgbClr val="004342"/>
          </a:solidFill>
          <a:ln w="9525">
            <a:noFill/>
            <a:miter lim="800000"/>
          </a:ln>
        </p:spPr>
        <p:txBody>
          <a:bodyPr wrap="none" lIns="44115" tIns="22065" rIns="44115" bIns="22065" anchor="ctr"/>
          <a:lstStyle/>
          <a:p>
            <a:pPr eaLnBrk="0" hangingPunct="0"/>
            <a:endParaRPr lang="en-GB">
              <a:uFillTx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54000"/>
            <a:ext cx="8153400" cy="635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>
                <a:uFillTx/>
              </a:rPr>
              <a:t>Click to edit Master title style</a:t>
            </a:r>
            <a:endParaRPr lang="de-DE">
              <a:uFillTx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16003"/>
            <a:ext cx="8153400" cy="36261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>
                <a:uFillTx/>
              </a:rPr>
              <a:t>Click to edit Master text styles</a:t>
            </a:r>
          </a:p>
          <a:p>
            <a:pPr lvl="1"/>
            <a:r>
              <a:rPr lang="en-GB">
                <a:uFillTx/>
              </a:rPr>
              <a:t>Second level</a:t>
            </a:r>
          </a:p>
          <a:p>
            <a:pPr lvl="2"/>
            <a:r>
              <a:rPr lang="en-GB">
                <a:uFillTx/>
              </a:rPr>
              <a:t>Third level</a:t>
            </a:r>
          </a:p>
          <a:p>
            <a:pPr lvl="3"/>
            <a:r>
              <a:rPr lang="en-GB">
                <a:uFillTx/>
              </a:rPr>
              <a:t>Fourth level</a:t>
            </a:r>
          </a:p>
          <a:p>
            <a:pPr lvl="4"/>
            <a:r>
              <a:rPr lang="en-GB">
                <a:uFillTx/>
              </a:rPr>
              <a:t>Fifth level</a:t>
            </a:r>
            <a:endParaRPr lang="de-DE">
              <a:uFillTx/>
            </a:endParaRPr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2589" y="5258599"/>
            <a:ext cx="1330743" cy="377031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3" name="Picture 2" descr="identifiers-org_logo-new.png"/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95026" y="5245739"/>
            <a:ext cx="396000" cy="3972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uFillTx/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uFillTx/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uFillTx/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uFillTx/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pitchFamily="34" charset="0"/>
        <a:buChar char="•"/>
        <a:defRPr sz="24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pitchFamily="34" charset="0"/>
        <a:buChar char="•"/>
        <a:defRPr sz="22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pitchFamily="-84" charset="0"/>
        <a:buChar char="•"/>
        <a:defRPr sz="20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pitchFamily="-84" charset="0"/>
        <a:buChar char="•"/>
        <a:defRPr sz="20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pitchFamily="-84" charset="0"/>
        <a:buChar char="•"/>
        <a:defRPr sz="20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uFillTx/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uFillTx/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uFillTx/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uFillTx/>
          <a:latin typeface="+mn-lt"/>
        </a:defRPr>
      </a:lvl9pPr>
    </p:bodyStyle>
    <p:otherStyle>
      <a:defPPr>
        <a:defRPr lang="en-US">
          <a:uFillTx/>
        </a:defRPr>
      </a:defPPr>
      <a:lvl1pPr marL="0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54000"/>
            <a:ext cx="8153400" cy="635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>
                <a:uFillTx/>
              </a:rPr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16003"/>
            <a:ext cx="8153400" cy="36261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>
                <a:uFillTx/>
              </a:rPr>
              <a:t>Click to edit Master text styles</a:t>
            </a:r>
          </a:p>
          <a:p>
            <a:pPr lvl="1"/>
            <a:r>
              <a:rPr lang="de-DE">
                <a:uFillTx/>
              </a:rPr>
              <a:t>Second level</a:t>
            </a:r>
          </a:p>
          <a:p>
            <a:pPr lvl="2"/>
            <a:r>
              <a:rPr lang="de-DE">
                <a:uFillTx/>
              </a:rPr>
              <a:t>Third level</a:t>
            </a:r>
          </a:p>
          <a:p>
            <a:pPr lvl="3"/>
            <a:r>
              <a:rPr lang="de-DE">
                <a:uFillTx/>
              </a:rPr>
              <a:t>Fourth level</a:t>
            </a:r>
          </a:p>
          <a:p>
            <a:pPr lvl="4"/>
            <a:r>
              <a:rPr lang="de-DE">
                <a:uFillTx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uFillTx/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uFillTx/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uFillTx/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uFillTx/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uFillTx/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pitchFamily="34" charset="0"/>
        <a:buChar char="•"/>
        <a:defRPr sz="24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pitchFamily="34" charset="0"/>
        <a:buChar char="•"/>
        <a:defRPr sz="22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pitchFamily="-84" charset="0"/>
        <a:buChar char="•"/>
        <a:defRPr sz="20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pitchFamily="-84" charset="0"/>
        <a:buChar char="•"/>
        <a:defRPr sz="20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pitchFamily="-84" charset="0"/>
        <a:buChar char="•"/>
        <a:defRPr sz="2000">
          <a:solidFill>
            <a:schemeClr val="tx1"/>
          </a:solidFill>
          <a:uFillTx/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uFillTx/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uFillTx/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uFillTx/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uFillTx/>
          <a:latin typeface="+mn-lt"/>
        </a:defRPr>
      </a:lvl9pPr>
    </p:bodyStyle>
    <p:otherStyle>
      <a:defPPr>
        <a:defRPr lang="en-US">
          <a:uFillTx/>
        </a:defRPr>
      </a:defPPr>
      <a:lvl1pPr marL="0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loud.identifiers.or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ntifiers-org/cloud-libap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mbdebian/cloud-identifiersjs" TargetMode="External"/><Relationship Id="rId4" Type="http://schemas.openxmlformats.org/officeDocument/2006/relationships/hyperlink" Target="http://cloud.identifiers.or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mailto:sarala@ebi.ac.u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identifiers.org/taxonomy:960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dentifiers.org/taxonomy:9606" TargetMode="External"/><Relationship Id="rId7" Type="http://schemas.openxmlformats.org/officeDocument/2006/relationships/hyperlink" Target="https://n2t.net/taxon:960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dentifiers.org/taxon:9606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69453" y="3904217"/>
            <a:ext cx="6890002" cy="1752497"/>
          </a:xfrm>
        </p:spPr>
        <p:txBody>
          <a:bodyPr/>
          <a:lstStyle/>
          <a:p>
            <a:r>
              <a:rPr lang="en-US" sz="3600" b="1" dirty="0" err="1">
                <a:uFillTx/>
              </a:rPr>
              <a:t>Identifiers.org</a:t>
            </a:r>
            <a:r>
              <a:rPr lang="en-US" sz="2700" b="1" dirty="0">
                <a:uFillTx/>
              </a:rPr>
              <a:t> </a:t>
            </a:r>
            <a:br>
              <a:rPr lang="en-US" sz="2700" b="1" dirty="0">
                <a:uFillTx/>
              </a:rPr>
            </a:br>
            <a:r>
              <a:rPr lang="en-US" sz="2700" b="1" dirty="0">
                <a:uFillTx/>
              </a:rPr>
              <a:t>Compact Identifier resolution services</a:t>
            </a:r>
            <a:br>
              <a:rPr lang="en-US" sz="2700" b="1" dirty="0">
                <a:uFillTx/>
              </a:rPr>
            </a:br>
            <a:br>
              <a:rPr lang="en-US" sz="1800" b="1" dirty="0">
                <a:uFillTx/>
              </a:rPr>
            </a:br>
            <a:r>
              <a:rPr lang="en-US" sz="1800" dirty="0">
                <a:uFillTx/>
              </a:rPr>
              <a:t>MSc. Manuel Bernal </a:t>
            </a:r>
            <a:r>
              <a:rPr lang="en-US" sz="1800" dirty="0" err="1">
                <a:uFillTx/>
              </a:rPr>
              <a:t>Llinares</a:t>
            </a:r>
            <a:br>
              <a:rPr lang="en-US" sz="1800" dirty="0">
                <a:uFillTx/>
              </a:rPr>
            </a:br>
            <a:r>
              <a:rPr lang="en-US" sz="1800" dirty="0">
                <a:uFillTx/>
              </a:rPr>
              <a:t>EMBL-EBI</a:t>
            </a:r>
            <a:br>
              <a:rPr lang="en-US" sz="1800" dirty="0">
                <a:uFillTx/>
              </a:rPr>
            </a:br>
            <a:endParaRPr lang="en-US" sz="1800" b="1" dirty="0">
              <a:uFillTx/>
            </a:endParaRPr>
          </a:p>
        </p:txBody>
      </p:sp>
      <p:pic>
        <p:nvPicPr>
          <p:cNvPr id="5" name="Picture 4" descr="identifiers-org_logo-medium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9" y="4094861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advTm="61653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98" y="886441"/>
            <a:ext cx="5714450" cy="4166004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7328068" y="4355497"/>
            <a:ext cx="1415402" cy="288092"/>
            <a:chOff x="2288517" y="4561967"/>
            <a:chExt cx="1867176" cy="34571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9" name="Rounded Rectangle 108"/>
            <p:cNvSpPr>
              <a:spLocks/>
            </p:cNvSpPr>
            <p:nvPr/>
          </p:nvSpPr>
          <p:spPr>
            <a:xfrm>
              <a:off x="2288517" y="4561967"/>
              <a:ext cx="1867176" cy="3457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110" name="Rounded Rectangle 4"/>
            <p:cNvSpPr>
              <a:spLocks/>
            </p:cNvSpPr>
            <p:nvPr/>
          </p:nvSpPr>
          <p:spPr>
            <a:xfrm>
              <a:off x="2305393" y="4578843"/>
              <a:ext cx="1833424" cy="311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72955" tIns="30480" rIns="30480" bIns="30480" numCol="1" anchor="ctr" anchorCtr="0">
              <a:noAutofit/>
            </a:bodyPr>
            <a:lstStyle/>
            <a:p>
              <a:pPr defTabSz="277368">
                <a:lnSpc>
                  <a:spcPct val="90000"/>
                </a:lnSpc>
                <a:spcAft>
                  <a:spcPct val="35000"/>
                </a:spcAft>
              </a:pPr>
              <a:r>
                <a:rPr lang="en-US" sz="600" dirty="0">
                  <a:solidFill>
                    <a:schemeClr val="tx1"/>
                  </a:solidFill>
                  <a:uFillTx/>
                </a:rPr>
                <a:t>Nature biotechnology perspective</a:t>
              </a:r>
            </a:p>
          </p:txBody>
        </p:sp>
      </p:grpSp>
      <p:sp>
        <p:nvSpPr>
          <p:cNvPr id="60" name="Oval 59"/>
          <p:cNvSpPr>
            <a:spLocks/>
          </p:cNvSpPr>
          <p:nvPr/>
        </p:nvSpPr>
        <p:spPr>
          <a:xfrm>
            <a:off x="7177312" y="4071811"/>
            <a:ext cx="48268" cy="4978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sp>
      <p:sp>
        <p:nvSpPr>
          <p:cNvPr id="61" name="Oval 60"/>
          <p:cNvSpPr>
            <a:spLocks/>
          </p:cNvSpPr>
          <p:nvPr/>
        </p:nvSpPr>
        <p:spPr>
          <a:xfrm>
            <a:off x="7173018" y="3882740"/>
            <a:ext cx="48268" cy="4978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sp>
      <p:sp>
        <p:nvSpPr>
          <p:cNvPr id="73" name="Oval 72"/>
          <p:cNvSpPr>
            <a:spLocks/>
          </p:cNvSpPr>
          <p:nvPr/>
        </p:nvSpPr>
        <p:spPr>
          <a:xfrm>
            <a:off x="7175339" y="3694141"/>
            <a:ext cx="48268" cy="4978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sp>
      <p:sp>
        <p:nvSpPr>
          <p:cNvPr id="74" name="Oval 73"/>
          <p:cNvSpPr>
            <a:spLocks/>
          </p:cNvSpPr>
          <p:nvPr/>
        </p:nvSpPr>
        <p:spPr>
          <a:xfrm>
            <a:off x="7182111" y="2909156"/>
            <a:ext cx="48268" cy="4978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sp>
      <p:sp>
        <p:nvSpPr>
          <p:cNvPr id="75" name="Oval 74"/>
          <p:cNvSpPr>
            <a:spLocks/>
          </p:cNvSpPr>
          <p:nvPr/>
        </p:nvSpPr>
        <p:spPr>
          <a:xfrm>
            <a:off x="7194849" y="2162291"/>
            <a:ext cx="48268" cy="4978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sp>
      <p:grpSp>
        <p:nvGrpSpPr>
          <p:cNvPr id="7" name="Group 6"/>
          <p:cNvGrpSpPr/>
          <p:nvPr/>
        </p:nvGrpSpPr>
        <p:grpSpPr>
          <a:xfrm>
            <a:off x="7071919" y="418725"/>
            <a:ext cx="338311" cy="290816"/>
            <a:chOff x="6470860" y="1167641"/>
            <a:chExt cx="418727" cy="348979"/>
          </a:xfrm>
        </p:grpSpPr>
        <p:sp>
          <p:nvSpPr>
            <p:cNvPr id="76" name="Oval 75"/>
            <p:cNvSpPr>
              <a:spLocks/>
            </p:cNvSpPr>
            <p:nvPr/>
          </p:nvSpPr>
          <p:spPr>
            <a:xfrm>
              <a:off x="6470860" y="1304649"/>
              <a:ext cx="59741" cy="597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77" name="Oval 76"/>
            <p:cNvSpPr>
              <a:spLocks/>
            </p:cNvSpPr>
            <p:nvPr/>
          </p:nvSpPr>
          <p:spPr>
            <a:xfrm>
              <a:off x="6560741" y="1235899"/>
              <a:ext cx="59741" cy="597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78" name="Oval 77"/>
            <p:cNvSpPr>
              <a:spLocks/>
            </p:cNvSpPr>
            <p:nvPr/>
          </p:nvSpPr>
          <p:spPr>
            <a:xfrm>
              <a:off x="6650622" y="1167641"/>
              <a:ext cx="59741" cy="597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79" name="Oval 78"/>
            <p:cNvSpPr>
              <a:spLocks/>
            </p:cNvSpPr>
            <p:nvPr/>
          </p:nvSpPr>
          <p:spPr>
            <a:xfrm>
              <a:off x="6739965" y="1235899"/>
              <a:ext cx="59741" cy="597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80" name="Oval 79"/>
            <p:cNvSpPr>
              <a:spLocks/>
            </p:cNvSpPr>
            <p:nvPr/>
          </p:nvSpPr>
          <p:spPr>
            <a:xfrm>
              <a:off x="6829846" y="1304649"/>
              <a:ext cx="59741" cy="597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81" name="Oval 80"/>
            <p:cNvSpPr>
              <a:spLocks/>
            </p:cNvSpPr>
            <p:nvPr/>
          </p:nvSpPr>
          <p:spPr>
            <a:xfrm>
              <a:off x="6650622" y="1312015"/>
              <a:ext cx="59741" cy="597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82" name="Oval 81"/>
            <p:cNvSpPr>
              <a:spLocks/>
            </p:cNvSpPr>
            <p:nvPr/>
          </p:nvSpPr>
          <p:spPr>
            <a:xfrm>
              <a:off x="6650622" y="1456879"/>
              <a:ext cx="59741" cy="597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</p:grpSp>
      <p:sp>
        <p:nvSpPr>
          <p:cNvPr id="83" name="Oval 82"/>
          <p:cNvSpPr>
            <a:spLocks/>
          </p:cNvSpPr>
          <p:nvPr/>
        </p:nvSpPr>
        <p:spPr>
          <a:xfrm>
            <a:off x="6962854" y="4238109"/>
            <a:ext cx="483115" cy="498433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sp>
      <p:grpSp>
        <p:nvGrpSpPr>
          <p:cNvPr id="90" name="Group 89"/>
          <p:cNvGrpSpPr/>
          <p:nvPr/>
        </p:nvGrpSpPr>
        <p:grpSpPr>
          <a:xfrm>
            <a:off x="7373742" y="3142998"/>
            <a:ext cx="1069528" cy="288092"/>
            <a:chOff x="4796507" y="2153285"/>
            <a:chExt cx="1755837" cy="34571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0" name="Rounded Rectangle 99"/>
            <p:cNvSpPr>
              <a:spLocks/>
            </p:cNvSpPr>
            <p:nvPr/>
          </p:nvSpPr>
          <p:spPr>
            <a:xfrm>
              <a:off x="4796507" y="2153285"/>
              <a:ext cx="1755837" cy="3457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101" name="Rounded Rectangle 32"/>
            <p:cNvSpPr>
              <a:spLocks/>
            </p:cNvSpPr>
            <p:nvPr/>
          </p:nvSpPr>
          <p:spPr>
            <a:xfrm>
              <a:off x="4813383" y="2170161"/>
              <a:ext cx="1722085" cy="311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72955" tIns="30480" rIns="30480" bIns="30480" numCol="1" anchor="ctr" anchorCtr="0">
              <a:noAutofit/>
            </a:bodyPr>
            <a:lstStyle/>
            <a:p>
              <a:pPr defTabSz="277368">
                <a:lnSpc>
                  <a:spcPct val="90000"/>
                </a:lnSpc>
                <a:spcAft>
                  <a:spcPct val="35000"/>
                </a:spcAft>
              </a:pPr>
              <a:r>
                <a:rPr lang="en-US" sz="600" dirty="0">
                  <a:solidFill>
                    <a:srgbClr val="000000"/>
                  </a:solidFill>
                  <a:uFillTx/>
                </a:rPr>
                <a:t>Linked data integration</a:t>
              </a:r>
            </a:p>
          </p:txBody>
        </p:sp>
      </p:grpSp>
      <p:sp>
        <p:nvSpPr>
          <p:cNvPr id="91" name="Oval 90"/>
          <p:cNvSpPr>
            <a:spLocks/>
          </p:cNvSpPr>
          <p:nvPr/>
        </p:nvSpPr>
        <p:spPr>
          <a:xfrm>
            <a:off x="6972726" y="3059268"/>
            <a:ext cx="483115" cy="498433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sp>
      <p:grpSp>
        <p:nvGrpSpPr>
          <p:cNvPr id="92" name="Group 91"/>
          <p:cNvGrpSpPr/>
          <p:nvPr/>
        </p:nvGrpSpPr>
        <p:grpSpPr>
          <a:xfrm>
            <a:off x="7359817" y="2425643"/>
            <a:ext cx="1182134" cy="288092"/>
            <a:chOff x="4980036" y="1455970"/>
            <a:chExt cx="1432676" cy="34571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8" name="Rounded Rectangle 97"/>
            <p:cNvSpPr>
              <a:spLocks/>
            </p:cNvSpPr>
            <p:nvPr/>
          </p:nvSpPr>
          <p:spPr>
            <a:xfrm>
              <a:off x="4980036" y="1455970"/>
              <a:ext cx="1432676" cy="3457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99" name="Rounded Rectangle 35"/>
            <p:cNvSpPr>
              <a:spLocks/>
            </p:cNvSpPr>
            <p:nvPr/>
          </p:nvSpPr>
          <p:spPr>
            <a:xfrm>
              <a:off x="4996912" y="1472846"/>
              <a:ext cx="1398924" cy="311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72955" tIns="30480" rIns="30480" bIns="30480" numCol="1" anchor="ctr" anchorCtr="0">
              <a:noAutofit/>
            </a:bodyPr>
            <a:lstStyle/>
            <a:p>
              <a:pPr defTabSz="277368">
                <a:lnSpc>
                  <a:spcPct val="90000"/>
                </a:lnSpc>
                <a:spcAft>
                  <a:spcPct val="35000"/>
                </a:spcAft>
              </a:pPr>
              <a:r>
                <a:rPr lang="en-US" sz="600" dirty="0">
                  <a:solidFill>
                    <a:srgbClr val="000000"/>
                  </a:solidFill>
                  <a:uFillTx/>
                </a:rPr>
                <a:t>Compact Identifier support</a:t>
              </a:r>
            </a:p>
          </p:txBody>
        </p:sp>
      </p:grpSp>
      <p:sp>
        <p:nvSpPr>
          <p:cNvPr id="93" name="Oval 92"/>
          <p:cNvSpPr>
            <a:spLocks/>
          </p:cNvSpPr>
          <p:nvPr/>
        </p:nvSpPr>
        <p:spPr>
          <a:xfrm>
            <a:off x="6984203" y="2289374"/>
            <a:ext cx="483115" cy="498433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sp>
      <p:grpSp>
        <p:nvGrpSpPr>
          <p:cNvPr id="94" name="Group 93"/>
          <p:cNvGrpSpPr/>
          <p:nvPr/>
        </p:nvGrpSpPr>
        <p:grpSpPr>
          <a:xfrm>
            <a:off x="7360471" y="1711837"/>
            <a:ext cx="1014623" cy="288092"/>
            <a:chOff x="5045379" y="783700"/>
            <a:chExt cx="1289549" cy="34571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6" name="Rounded Rectangle 95"/>
            <p:cNvSpPr>
              <a:spLocks/>
            </p:cNvSpPr>
            <p:nvPr/>
          </p:nvSpPr>
          <p:spPr>
            <a:xfrm>
              <a:off x="5045379" y="783700"/>
              <a:ext cx="1289549" cy="3457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97" name="Rounded Rectangle 38"/>
            <p:cNvSpPr>
              <a:spLocks/>
            </p:cNvSpPr>
            <p:nvPr/>
          </p:nvSpPr>
          <p:spPr>
            <a:xfrm>
              <a:off x="5062255" y="800576"/>
              <a:ext cx="1255797" cy="311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72955" tIns="30480" rIns="30480" bIns="30480" numCol="1" anchor="ctr" anchorCtr="0">
              <a:noAutofit/>
            </a:bodyPr>
            <a:lstStyle/>
            <a:p>
              <a:pPr defTabSz="277368">
                <a:lnSpc>
                  <a:spcPct val="90000"/>
                </a:lnSpc>
                <a:spcAft>
                  <a:spcPct val="35000"/>
                </a:spcAft>
              </a:pPr>
              <a:r>
                <a:rPr lang="en-US" sz="600" dirty="0">
                  <a:solidFill>
                    <a:srgbClr val="000000"/>
                  </a:solidFill>
                  <a:uFillTx/>
                </a:rPr>
                <a:t>Stable Elixir system</a:t>
              </a:r>
            </a:p>
          </p:txBody>
        </p:sp>
      </p:grpSp>
      <p:sp>
        <p:nvSpPr>
          <p:cNvPr id="95" name="Oval 94"/>
          <p:cNvSpPr>
            <a:spLocks/>
          </p:cNvSpPr>
          <p:nvPr/>
        </p:nvSpPr>
        <p:spPr>
          <a:xfrm>
            <a:off x="6972318" y="1575569"/>
            <a:ext cx="483115" cy="498433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sp>
      <p:sp>
        <p:nvSpPr>
          <p:cNvPr id="8" name="Oval 7"/>
          <p:cNvSpPr>
            <a:spLocks/>
          </p:cNvSpPr>
          <p:nvPr/>
        </p:nvSpPr>
        <p:spPr bwMode="auto">
          <a:xfrm>
            <a:off x="6918503" y="4328357"/>
            <a:ext cx="695477" cy="352778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323" tIns="35662" rIns="71323" bIns="35662" numCol="1" rtlCol="0" anchor="t" anchorCtr="0" compatLnSpc="1">
            <a:prstTxWarp prst="textNoShape">
              <a:avLst/>
            </a:prstTxWarp>
          </a:bodyPr>
          <a:lstStyle/>
          <a:p>
            <a:pPr defTabSz="1545336" eaLnBrk="0" hangingPunct="0"/>
            <a:r>
              <a:rPr lang="en-US" sz="900" b="1" dirty="0">
                <a:uFillTx/>
                <a:latin typeface="Arial" charset="0"/>
              </a:rPr>
              <a:t>2005</a:t>
            </a:r>
          </a:p>
        </p:txBody>
      </p:sp>
      <p:sp>
        <p:nvSpPr>
          <p:cNvPr id="69" name="Oval 68"/>
          <p:cNvSpPr>
            <a:spLocks/>
          </p:cNvSpPr>
          <p:nvPr/>
        </p:nvSpPr>
        <p:spPr bwMode="auto">
          <a:xfrm>
            <a:off x="6947013" y="3142999"/>
            <a:ext cx="561912" cy="352778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323" tIns="35662" rIns="71323" bIns="35662" numCol="1" rtlCol="0" anchor="t" anchorCtr="0" compatLnSpc="1">
            <a:prstTxWarp prst="textNoShape">
              <a:avLst/>
            </a:prstTxWarp>
          </a:bodyPr>
          <a:lstStyle/>
          <a:p>
            <a:pPr defTabSz="1545336" eaLnBrk="0" hangingPunct="0"/>
            <a:r>
              <a:rPr lang="en-US" sz="900" b="1" dirty="0">
                <a:uFillTx/>
                <a:latin typeface="Arial" charset="0"/>
              </a:rPr>
              <a:t>2014</a:t>
            </a:r>
          </a:p>
        </p:txBody>
      </p:sp>
      <p:sp>
        <p:nvSpPr>
          <p:cNvPr id="70" name="Oval 69"/>
          <p:cNvSpPr>
            <a:spLocks/>
          </p:cNvSpPr>
          <p:nvPr/>
        </p:nvSpPr>
        <p:spPr bwMode="auto">
          <a:xfrm>
            <a:off x="6951779" y="2374635"/>
            <a:ext cx="561912" cy="352778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323" tIns="35662" rIns="71323" bIns="35662" numCol="1" rtlCol="0" anchor="t" anchorCtr="0" compatLnSpc="1">
            <a:prstTxWarp prst="textNoShape">
              <a:avLst/>
            </a:prstTxWarp>
          </a:bodyPr>
          <a:lstStyle/>
          <a:p>
            <a:pPr defTabSz="1545336" eaLnBrk="0" hangingPunct="0"/>
            <a:r>
              <a:rPr lang="en-US" sz="900" b="1" dirty="0">
                <a:uFillTx/>
                <a:latin typeface="Arial" charset="0"/>
              </a:rPr>
              <a:t>2016</a:t>
            </a:r>
          </a:p>
        </p:txBody>
      </p:sp>
      <p:sp>
        <p:nvSpPr>
          <p:cNvPr id="71" name="Oval 70"/>
          <p:cNvSpPr>
            <a:spLocks/>
          </p:cNvSpPr>
          <p:nvPr/>
        </p:nvSpPr>
        <p:spPr bwMode="auto">
          <a:xfrm>
            <a:off x="6950606" y="1661650"/>
            <a:ext cx="561912" cy="352778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323" tIns="35662" rIns="71323" bIns="35662" numCol="1" rtlCol="0" anchor="t" anchorCtr="0" compatLnSpc="1">
            <a:prstTxWarp prst="textNoShape">
              <a:avLst/>
            </a:prstTxWarp>
          </a:bodyPr>
          <a:lstStyle/>
          <a:p>
            <a:pPr defTabSz="1545336" eaLnBrk="0" hangingPunct="0"/>
            <a:r>
              <a:rPr lang="en-US" sz="900" b="1" dirty="0">
                <a:uFillTx/>
                <a:latin typeface="Arial" charset="0"/>
              </a:rPr>
              <a:t>2017</a:t>
            </a:r>
          </a:p>
        </p:txBody>
      </p:sp>
      <p:sp>
        <p:nvSpPr>
          <p:cNvPr id="111" name="Oval 110"/>
          <p:cNvSpPr>
            <a:spLocks/>
          </p:cNvSpPr>
          <p:nvPr/>
        </p:nvSpPr>
        <p:spPr>
          <a:xfrm>
            <a:off x="7177487" y="1412171"/>
            <a:ext cx="48268" cy="49784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</p:sp>
      <p:sp>
        <p:nvSpPr>
          <p:cNvPr id="117" name="Title 1"/>
          <p:cNvSpPr>
            <a:spLocks noGrp="1"/>
          </p:cNvSpPr>
          <p:nvPr>
            <p:ph type="title"/>
          </p:nvPr>
        </p:nvSpPr>
        <p:spPr>
          <a:xfrm>
            <a:off x="539552" y="277213"/>
            <a:ext cx="8153400" cy="540060"/>
          </a:xfrm>
        </p:spPr>
        <p:txBody>
          <a:bodyPr/>
          <a:lstStyle/>
          <a:p>
            <a:r>
              <a:rPr lang="en-GB" b="1" dirty="0" err="1">
                <a:uFillTx/>
              </a:rPr>
              <a:t>Identifiers.org</a:t>
            </a:r>
            <a:endParaRPr lang="en-GB" b="1" dirty="0">
              <a:uFillTx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7346834" y="734835"/>
            <a:ext cx="1346118" cy="640226"/>
            <a:chOff x="5045379" y="783700"/>
            <a:chExt cx="1289549" cy="345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6" name="Rounded Rectangle 65"/>
            <p:cNvSpPr>
              <a:spLocks/>
            </p:cNvSpPr>
            <p:nvPr/>
          </p:nvSpPr>
          <p:spPr>
            <a:xfrm>
              <a:off x="5045379" y="783700"/>
              <a:ext cx="1289549" cy="34571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72" name="Rounded Rectangle 38"/>
            <p:cNvSpPr>
              <a:spLocks/>
            </p:cNvSpPr>
            <p:nvPr/>
          </p:nvSpPr>
          <p:spPr>
            <a:xfrm>
              <a:off x="5062255" y="800576"/>
              <a:ext cx="1255797" cy="3119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72955" tIns="30480" rIns="30480" bIns="30480" numCol="1" anchor="ctr" anchorCtr="0">
              <a:noAutofit/>
            </a:bodyPr>
            <a:lstStyle/>
            <a:p>
              <a:pPr defTabSz="277368">
                <a:lnSpc>
                  <a:spcPct val="90000"/>
                </a:lnSpc>
                <a:spcAft>
                  <a:spcPct val="35000"/>
                </a:spcAft>
              </a:pPr>
              <a:r>
                <a:rPr lang="en-US" sz="600" dirty="0">
                  <a:solidFill>
                    <a:srgbClr val="000000"/>
                  </a:solidFill>
                  <a:uFillTx/>
                </a:rPr>
                <a:t>Freya – PID core services</a:t>
              </a:r>
            </a:p>
            <a:p>
              <a:pPr defTabSz="277368">
                <a:lnSpc>
                  <a:spcPct val="90000"/>
                </a:lnSpc>
                <a:spcAft>
                  <a:spcPct val="35000"/>
                </a:spcAft>
              </a:pPr>
              <a:r>
                <a:rPr lang="en-US" sz="600" dirty="0">
                  <a:solidFill>
                    <a:srgbClr val="000000"/>
                  </a:solidFill>
                  <a:uFillTx/>
                </a:rPr>
                <a:t>NIH-DCPPC – GUID services</a:t>
              </a:r>
            </a:p>
            <a:p>
              <a:pPr defTabSz="277368">
                <a:lnSpc>
                  <a:spcPct val="90000"/>
                </a:lnSpc>
                <a:spcAft>
                  <a:spcPct val="35000"/>
                </a:spcAft>
              </a:pPr>
              <a:r>
                <a:rPr lang="en-US" sz="600" b="1" dirty="0">
                  <a:solidFill>
                    <a:srgbClr val="000000"/>
                  </a:solidFill>
                  <a:uFillTx/>
                  <a:hlinkClick r:id="rId4"/>
                </a:rPr>
                <a:t>http://</a:t>
              </a:r>
              <a:r>
                <a:rPr lang="en-US" sz="600" b="1" dirty="0" err="1">
                  <a:solidFill>
                    <a:srgbClr val="000000"/>
                  </a:solidFill>
                  <a:uFillTx/>
                  <a:hlinkClick r:id="rId4"/>
                </a:rPr>
                <a:t>cloud.identifiers.org</a:t>
              </a:r>
              <a:endParaRPr lang="en-US" sz="600" b="1" dirty="0">
                <a:solidFill>
                  <a:srgbClr val="000000"/>
                </a:solidFill>
                <a:uFillTx/>
              </a:endParaRPr>
            </a:p>
          </p:txBody>
        </p:sp>
      </p:grpSp>
      <p:sp>
        <p:nvSpPr>
          <p:cNvPr id="115" name="Oval 114"/>
          <p:cNvSpPr>
            <a:spLocks/>
          </p:cNvSpPr>
          <p:nvPr/>
        </p:nvSpPr>
        <p:spPr>
          <a:xfrm>
            <a:off x="6998719" y="799714"/>
            <a:ext cx="483115" cy="498433"/>
          </a:xfrm>
          <a:prstGeom prst="ellipse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sp>
      <p:sp>
        <p:nvSpPr>
          <p:cNvPr id="116" name="Oval 115"/>
          <p:cNvSpPr>
            <a:spLocks/>
          </p:cNvSpPr>
          <p:nvPr/>
        </p:nvSpPr>
        <p:spPr bwMode="auto">
          <a:xfrm>
            <a:off x="6969764" y="885797"/>
            <a:ext cx="561912" cy="352778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323" tIns="35662" rIns="71323" bIns="35662" numCol="1" rtlCol="0" anchor="t" anchorCtr="0" compatLnSpc="1">
            <a:prstTxWarp prst="textNoShape">
              <a:avLst/>
            </a:prstTxWarp>
          </a:bodyPr>
          <a:lstStyle/>
          <a:p>
            <a:pPr defTabSz="1545336" eaLnBrk="0" hangingPunct="0"/>
            <a:r>
              <a:rPr lang="en-US" sz="900" b="1" dirty="0">
                <a:uFillTx/>
                <a:latin typeface="Arial" charset="0"/>
              </a:rPr>
              <a:t>2018</a:t>
            </a:r>
          </a:p>
        </p:txBody>
      </p:sp>
      <p:sp>
        <p:nvSpPr>
          <p:cNvPr id="112" name="Rounded Rectangle 111"/>
          <p:cNvSpPr>
            <a:spLocks/>
          </p:cNvSpPr>
          <p:nvPr/>
        </p:nvSpPr>
        <p:spPr bwMode="auto">
          <a:xfrm>
            <a:off x="3831495" y="5314565"/>
            <a:ext cx="1537955" cy="2400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71323" tIns="35662" rIns="71323" bIns="35662" numCol="1" rtlCol="0" anchor="ctr" anchorCtr="1" compatLnSpc="1">
            <a:prstTxWarp prst="textNoShape">
              <a:avLst/>
            </a:prstTxWarp>
          </a:bodyPr>
          <a:lstStyle/>
          <a:p>
            <a:pPr defTabSz="1545336" eaLnBrk="0" hangingPunct="0"/>
            <a:r>
              <a:rPr lang="en-GB" sz="1200" dirty="0">
                <a:uFillTx/>
              </a:rPr>
              <a:t>https://identifiers.org</a:t>
            </a:r>
            <a:endParaRPr lang="en-GB" sz="1200" dirty="0">
              <a:solidFill>
                <a:schemeClr val="tx1"/>
              </a:solidFill>
              <a:uFillTx/>
              <a:latin typeface="Arial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uFillTx/>
              </a:rPr>
              <a:t>Register Prefixes for Compact Identifiers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4" y="1016003"/>
            <a:ext cx="4053671" cy="362611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>
                <a:uFillTx/>
              </a:rPr>
              <a:t>Identifiers.org</a:t>
            </a:r>
            <a:r>
              <a:rPr lang="en-US" dirty="0">
                <a:uFillTx/>
              </a:rPr>
              <a:t> Registry is a manually curated resource of over 650 life science data collections with metadata, alternative access URLs, and identifier patterns.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74" y="1107105"/>
            <a:ext cx="4056577" cy="3490622"/>
          </a:xfrm>
          <a:prstGeom prst="rect">
            <a:avLst/>
          </a:prstGeom>
        </p:spPr>
      </p:pic>
      <p:sp>
        <p:nvSpPr>
          <p:cNvPr id="5" name="Rounded Rectangle 4"/>
          <p:cNvSpPr>
            <a:spLocks/>
          </p:cNvSpPr>
          <p:nvPr/>
        </p:nvSpPr>
        <p:spPr bwMode="auto">
          <a:xfrm>
            <a:off x="3070551" y="5305613"/>
            <a:ext cx="2647212" cy="2400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1981200" eaLnBrk="0" hangingPunct="0"/>
            <a:r>
              <a:rPr lang="en-GB" sz="1200" dirty="0">
                <a:uFillTx/>
              </a:rPr>
              <a:t>https://</a:t>
            </a:r>
            <a:r>
              <a:rPr lang="en-GB" sz="1200" dirty="0" err="1">
                <a:uFillTx/>
              </a:rPr>
              <a:t>identifiers.org</a:t>
            </a:r>
            <a:r>
              <a:rPr lang="en-GB" sz="1200" dirty="0">
                <a:uFillTx/>
              </a:rPr>
              <a:t>/request/prefix</a:t>
            </a:r>
            <a:endParaRPr lang="en-GB" sz="1200" dirty="0">
              <a:solidFill>
                <a:schemeClr val="tx1"/>
              </a:solidFill>
              <a:uFillTx/>
              <a:latin typeface="Arial" charset="0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uFillTx/>
              </a:rPr>
              <a:t>Compact Identifier Metadata</a:t>
            </a:r>
            <a:endParaRPr lang="en-US" dirty="0">
              <a:uFillTx/>
            </a:endParaRPr>
          </a:p>
        </p:txBody>
      </p:sp>
      <p:sp>
        <p:nvSpPr>
          <p:cNvPr id="5" name="Rounded Rectangle 4"/>
          <p:cNvSpPr>
            <a:spLocks/>
          </p:cNvSpPr>
          <p:nvPr/>
        </p:nvSpPr>
        <p:spPr bwMode="auto">
          <a:xfrm>
            <a:off x="2347133" y="5305613"/>
            <a:ext cx="3852927" cy="2400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1981200" eaLnBrk="0" hangingPunct="0"/>
            <a:r>
              <a:rPr lang="en-GB" sz="1200" dirty="0">
                <a:uFillTx/>
              </a:rPr>
              <a:t>http://</a:t>
            </a:r>
            <a:r>
              <a:rPr lang="en-GB" sz="1200" dirty="0" err="1">
                <a:uFillTx/>
              </a:rPr>
              <a:t>metadata.api.identifiers.org</a:t>
            </a:r>
            <a:r>
              <a:rPr lang="en-GB" sz="1200" dirty="0">
                <a:uFillTx/>
              </a:rPr>
              <a:t>/{Compact Identifier}</a:t>
            </a:r>
            <a:endParaRPr lang="en-GB" sz="1200" dirty="0">
              <a:solidFill>
                <a:schemeClr val="tx1"/>
              </a:solidFill>
              <a:uFillTx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8" y="2336358"/>
            <a:ext cx="3242433" cy="1898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701" y="2337653"/>
            <a:ext cx="3579632" cy="189714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3400" y="1016001"/>
            <a:ext cx="8153400" cy="1366214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 err="1">
                <a:uFillTx/>
              </a:rPr>
              <a:t>Idenifiers.org</a:t>
            </a:r>
            <a:r>
              <a:rPr lang="en-GB" dirty="0">
                <a:uFillTx/>
              </a:rPr>
              <a:t> metadata service provides access to the Compact Identifier </a:t>
            </a:r>
            <a:r>
              <a:rPr lang="en-GB" dirty="0" err="1">
                <a:uFillTx/>
              </a:rPr>
              <a:t>Schema.org</a:t>
            </a:r>
            <a:r>
              <a:rPr lang="en-GB" dirty="0">
                <a:uFillTx/>
              </a:rPr>
              <a:t> metadata encoded by the resource providers.</a:t>
            </a:r>
          </a:p>
          <a:p>
            <a:pPr marL="0" indent="0" algn="just">
              <a:buNone/>
            </a:pPr>
            <a:endParaRPr lang="en-GB" dirty="0">
              <a:uFillTx/>
            </a:endParaRPr>
          </a:p>
        </p:txBody>
      </p:sp>
      <p:sp>
        <p:nvSpPr>
          <p:cNvPr id="12" name="Rounded Rectangle 11"/>
          <p:cNvSpPr>
            <a:spLocks/>
          </p:cNvSpPr>
          <p:nvPr/>
        </p:nvSpPr>
        <p:spPr bwMode="auto">
          <a:xfrm>
            <a:off x="1050324" y="4312632"/>
            <a:ext cx="2706158" cy="31722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lang="en-GB" dirty="0">
                <a:uFillTx/>
                <a:latin typeface="Corbel"/>
                <a:cs typeface="Corbel"/>
              </a:rPr>
              <a:t>reactome:R-HSA-446203</a:t>
            </a:r>
            <a:endParaRPr lang="en-GB" dirty="0">
              <a:solidFill>
                <a:srgbClr val="A50021"/>
              </a:solidFill>
              <a:uFillTx/>
              <a:latin typeface="Corbel"/>
              <a:cs typeface="Corbel"/>
            </a:endParaRPr>
          </a:p>
        </p:txBody>
      </p:sp>
      <p:sp>
        <p:nvSpPr>
          <p:cNvPr id="13" name="Rounded Rectangle 12"/>
          <p:cNvSpPr>
            <a:spLocks/>
          </p:cNvSpPr>
          <p:nvPr/>
        </p:nvSpPr>
        <p:spPr bwMode="auto">
          <a:xfrm>
            <a:off x="4544185" y="4299108"/>
            <a:ext cx="3681446" cy="58797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r>
              <a:rPr lang="en-GB" dirty="0">
                <a:uFillTx/>
                <a:latin typeface="Corbel"/>
                <a:cs typeface="Corbel"/>
              </a:rPr>
              <a:t>http://</a:t>
            </a:r>
            <a:r>
              <a:rPr lang="en-GB" dirty="0" err="1">
                <a:uFillTx/>
                <a:latin typeface="Corbel"/>
                <a:cs typeface="Corbel"/>
              </a:rPr>
              <a:t>metadata.api.identifiers.org</a:t>
            </a:r>
            <a:r>
              <a:rPr lang="en-GB" dirty="0">
                <a:uFillTx/>
                <a:latin typeface="Corbel"/>
                <a:cs typeface="Corbel"/>
              </a:rPr>
              <a:t>/reactome:R-HSA-446203</a:t>
            </a:r>
            <a:endParaRPr lang="en-GB" dirty="0">
              <a:solidFill>
                <a:srgbClr val="A50021"/>
              </a:solidFill>
              <a:uFillTx/>
              <a:latin typeface="Corbel"/>
              <a:cs typeface="Corbel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uFillTx/>
              </a:rPr>
              <a:t>Identifiers.org</a:t>
            </a:r>
            <a:r>
              <a:rPr lang="en-US" b="1" dirty="0">
                <a:uFillTx/>
              </a:rPr>
              <a:t> in the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94" y="902808"/>
            <a:ext cx="6163729" cy="4232426"/>
          </a:xfrm>
          <a:prstGeom prst="rect">
            <a:avLst/>
          </a:prstGeom>
        </p:spPr>
      </p:pic>
      <p:sp>
        <p:nvSpPr>
          <p:cNvPr id="4" name="Rounded Rectangle 3"/>
          <p:cNvSpPr>
            <a:spLocks/>
          </p:cNvSpPr>
          <p:nvPr/>
        </p:nvSpPr>
        <p:spPr bwMode="auto">
          <a:xfrm>
            <a:off x="2857979" y="5314565"/>
            <a:ext cx="3174155" cy="240000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1981200" eaLnBrk="0" hangingPunct="0"/>
            <a:r>
              <a:rPr lang="en-GB" sz="1600" dirty="0">
                <a:uFillTx/>
              </a:rPr>
              <a:t>http://</a:t>
            </a:r>
            <a:r>
              <a:rPr lang="en-GB" sz="1600" dirty="0" err="1">
                <a:uFillTx/>
              </a:rPr>
              <a:t>cloud.identifiers.org</a:t>
            </a:r>
            <a:endParaRPr lang="en-GB" sz="1600" dirty="0">
              <a:solidFill>
                <a:schemeClr val="tx1"/>
              </a:solidFill>
              <a:uFillTx/>
              <a:latin typeface="Arial" charset="0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uFillTx/>
              </a:rPr>
              <a:t>Hackathon</a:t>
            </a:r>
            <a:r>
              <a:rPr lang="en-US" dirty="0">
                <a:uFillTx/>
              </a:rPr>
              <a:t>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276" y="1045093"/>
            <a:ext cx="8153400" cy="3996139"/>
          </a:xfrm>
        </p:spPr>
        <p:txBody>
          <a:bodyPr/>
          <a:lstStyle/>
          <a:p>
            <a:r>
              <a:rPr lang="en-US" dirty="0">
                <a:uFillTx/>
              </a:rPr>
              <a:t>Access </a:t>
            </a:r>
            <a:r>
              <a:rPr lang="en-US" dirty="0" err="1">
                <a:uFillTx/>
              </a:rPr>
              <a:t>Identifiers.org</a:t>
            </a:r>
            <a:r>
              <a:rPr lang="en-US" dirty="0">
                <a:uFillTx/>
              </a:rPr>
              <a:t> services via the </a:t>
            </a:r>
            <a:r>
              <a:rPr lang="en-US" dirty="0">
                <a:uFillTx/>
                <a:hlinkClick r:id="rId3"/>
              </a:rPr>
              <a:t>cloud-libapi</a:t>
            </a:r>
            <a:endParaRPr lang="en-US" dirty="0">
              <a:uFillTx/>
            </a:endParaRPr>
          </a:p>
          <a:p>
            <a:r>
              <a:rPr lang="en-US" dirty="0">
                <a:uFillTx/>
              </a:rPr>
              <a:t>Test our cloud infrastructure at </a:t>
            </a:r>
            <a:r>
              <a:rPr lang="en-US" dirty="0">
                <a:uFillTx/>
                <a:hlinkClick r:id="rId4"/>
              </a:rPr>
              <a:t>http://cloud.identifiers.org</a:t>
            </a:r>
            <a:endParaRPr lang="en-US" dirty="0">
              <a:uFillTx/>
            </a:endParaRPr>
          </a:p>
          <a:p>
            <a:r>
              <a:rPr lang="en-US" dirty="0">
                <a:uFillTx/>
              </a:rPr>
              <a:t>Deploy your own </a:t>
            </a:r>
            <a:r>
              <a:rPr lang="en-US" dirty="0" err="1">
                <a:uFillTx/>
              </a:rPr>
              <a:t>Identifiers.org</a:t>
            </a:r>
            <a:r>
              <a:rPr lang="en-US" dirty="0">
                <a:uFillTx/>
              </a:rPr>
              <a:t> services in the cloud</a:t>
            </a:r>
          </a:p>
          <a:p>
            <a:r>
              <a:rPr lang="en-US" dirty="0">
                <a:uFillTx/>
              </a:rPr>
              <a:t>Contribute to development of </a:t>
            </a:r>
            <a:r>
              <a:rPr lang="en-US" dirty="0">
                <a:uFillTx/>
                <a:hlinkClick r:id="rId5"/>
              </a:rPr>
              <a:t>identifiersJS</a:t>
            </a:r>
            <a:r>
              <a:rPr lang="en-US" dirty="0">
                <a:uFillTx/>
              </a:rPr>
              <a:t> package for accessing </a:t>
            </a:r>
            <a:r>
              <a:rPr lang="en-US" dirty="0" err="1">
                <a:uFillTx/>
              </a:rPr>
              <a:t>Identifiers.org</a:t>
            </a:r>
            <a:r>
              <a:rPr lang="en-US">
                <a:uFillTx/>
              </a:rPr>
              <a:t> services</a:t>
            </a:r>
            <a:endParaRPr lang="en-US" dirty="0">
              <a:uFillTx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uFillTx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3193"/>
            <a:ext cx="4288268" cy="4004645"/>
          </a:xfrm>
        </p:spPr>
        <p:txBody>
          <a:bodyPr/>
          <a:lstStyle/>
          <a:p>
            <a:r>
              <a:rPr lang="en-GB" sz="1600" b="1" dirty="0">
                <a:uFillTx/>
              </a:rPr>
              <a:t>EMBL-EBI</a:t>
            </a:r>
          </a:p>
          <a:p>
            <a:pPr lvl="1"/>
            <a:r>
              <a:rPr lang="en-US" sz="1400" dirty="0">
                <a:uFillTx/>
              </a:rPr>
              <a:t>Henning </a:t>
            </a:r>
            <a:r>
              <a:rPr lang="en-US" sz="1400" dirty="0" err="1">
                <a:uFillTx/>
              </a:rPr>
              <a:t>Hermjakob</a:t>
            </a:r>
            <a:endParaRPr lang="en-US" sz="1400" dirty="0">
              <a:uFillTx/>
            </a:endParaRPr>
          </a:p>
          <a:p>
            <a:pPr lvl="1"/>
            <a:r>
              <a:rPr lang="en-US" sz="1400" dirty="0">
                <a:uFillTx/>
              </a:rPr>
              <a:t>Sarala </a:t>
            </a:r>
            <a:r>
              <a:rPr lang="en-US" sz="1400" dirty="0" err="1">
                <a:uFillTx/>
              </a:rPr>
              <a:t>Wimalaratne</a:t>
            </a:r>
            <a:endParaRPr lang="en-US" sz="1400" dirty="0">
              <a:uFillTx/>
            </a:endParaRPr>
          </a:p>
          <a:p>
            <a:r>
              <a:rPr lang="en-US" sz="1600" b="1" dirty="0">
                <a:uFillTx/>
              </a:rPr>
              <a:t>California Digital Library</a:t>
            </a:r>
          </a:p>
          <a:p>
            <a:pPr lvl="1"/>
            <a:r>
              <a:rPr lang="en-US" sz="1400" dirty="0">
                <a:uFillTx/>
              </a:rPr>
              <a:t>John </a:t>
            </a:r>
            <a:r>
              <a:rPr lang="en-US" sz="1400" dirty="0" err="1">
                <a:uFillTx/>
              </a:rPr>
              <a:t>Kunze</a:t>
            </a:r>
            <a:endParaRPr lang="en-US" sz="1400" dirty="0">
              <a:uFillTx/>
            </a:endParaRPr>
          </a:p>
          <a:p>
            <a:pPr lvl="1"/>
            <a:r>
              <a:rPr lang="en-US" sz="1400" dirty="0">
                <a:uFillTx/>
              </a:rPr>
              <a:t>Greg </a:t>
            </a:r>
            <a:r>
              <a:rPr lang="en-US" sz="1400" dirty="0" err="1">
                <a:uFillTx/>
              </a:rPr>
              <a:t>Janee</a:t>
            </a:r>
            <a:endParaRPr lang="en-US" sz="1400" dirty="0">
              <a:uFillTx/>
            </a:endParaRPr>
          </a:p>
          <a:p>
            <a:r>
              <a:rPr lang="en-US" sz="1600" b="1" dirty="0">
                <a:uFillTx/>
              </a:rPr>
              <a:t>The University of Manchester</a:t>
            </a:r>
          </a:p>
          <a:p>
            <a:pPr lvl="1"/>
            <a:r>
              <a:rPr lang="en-US" sz="1400" dirty="0">
                <a:uFillTx/>
              </a:rPr>
              <a:t>Nick </a:t>
            </a:r>
            <a:r>
              <a:rPr lang="en-US" sz="1400" dirty="0" err="1">
                <a:uFillTx/>
              </a:rPr>
              <a:t>Juty</a:t>
            </a:r>
            <a:endParaRPr lang="en-US" sz="1400" dirty="0">
              <a:uFillTx/>
            </a:endParaRPr>
          </a:p>
          <a:p>
            <a:r>
              <a:rPr lang="en-US" sz="1600" b="1" dirty="0">
                <a:uFillTx/>
              </a:rPr>
              <a:t>Harvard University</a:t>
            </a:r>
          </a:p>
          <a:p>
            <a:pPr lvl="1"/>
            <a:r>
              <a:rPr lang="en-US" sz="1400" dirty="0">
                <a:uFillTx/>
              </a:rPr>
              <a:t>Timothy Clark</a:t>
            </a:r>
          </a:p>
          <a:p>
            <a:r>
              <a:rPr lang="en-US" sz="1600" b="1" dirty="0">
                <a:uFillTx/>
              </a:rPr>
              <a:t>Elixir Hub</a:t>
            </a:r>
          </a:p>
          <a:p>
            <a:pPr lvl="1"/>
            <a:r>
              <a:rPr lang="en-US" sz="1400" dirty="0">
                <a:uFillTx/>
              </a:rPr>
              <a:t>Rafael Jimenez</a:t>
            </a:r>
            <a:endParaRPr lang="en-GB" sz="1400" dirty="0">
              <a:uFillTx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780670" y="947204"/>
            <a:ext cx="3438099" cy="3532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9525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defRPr>
                <a:uFillTx/>
              </a:defRPr>
            </a:pPr>
            <a:r>
              <a:rPr kumimoji="0" lang="en-GB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NeueLT Pro 45 Lt"/>
                <a:cs typeface="HelveticaNeueLT Pro 45 Lt"/>
              </a:rPr>
              <a:t>Funding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>
          <a:xfrm>
            <a:off x="6572064" y="2037511"/>
            <a:ext cx="1045370" cy="43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68" y="1509162"/>
            <a:ext cx="1621210" cy="3580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135" y="2018611"/>
            <a:ext cx="1477782" cy="3806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072" y="1309621"/>
            <a:ext cx="910645" cy="75887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821676" y="2639776"/>
            <a:ext cx="3438099" cy="11065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952500" eaLnBrk="0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defRPr>
                <a:uFillTx/>
              </a:defRPr>
            </a:pPr>
            <a:r>
              <a:rPr lang="en-US" kern="0" dirty="0" err="1">
                <a:uFillTx/>
                <a:latin typeface="HelveticaNeueLT Pro 45 Lt"/>
                <a:cs typeface="HelveticaNeueLT Pro 45 Lt"/>
              </a:rPr>
              <a:t>Excelerate</a:t>
            </a:r>
            <a:r>
              <a:rPr lang="en-US" kern="0" dirty="0">
                <a:uFillTx/>
                <a:latin typeface="HelveticaNeueLT Pro 45 Lt"/>
                <a:cs typeface="HelveticaNeueLT Pro 45 Lt"/>
              </a:rPr>
              <a:t>/676559, EU/312455, THOR/654039, BB/J019305/1, </a:t>
            </a:r>
            <a:r>
              <a:rPr lang="is-IS" kern="0" dirty="0">
                <a:uFillTx/>
                <a:latin typeface="HelveticaNeueLT Pro 45 Lt"/>
                <a:cs typeface="HelveticaNeueLT Pro 45 Lt"/>
              </a:rPr>
              <a:t>BB/E006248/1, </a:t>
            </a:r>
            <a:r>
              <a:rPr lang="en-US" kern="0" dirty="0" err="1">
                <a:uFillTx/>
                <a:latin typeface="HelveticaNeueLT Pro 45 Lt"/>
                <a:cs typeface="HelveticaNeueLT Pro 45 Lt"/>
              </a:rPr>
              <a:t>OpenPhacts</a:t>
            </a:r>
            <a:r>
              <a:rPr lang="en-US" kern="0" dirty="0">
                <a:uFillTx/>
                <a:latin typeface="HelveticaNeueLT Pro 45 Lt"/>
                <a:cs typeface="HelveticaNeueLT Pro 45 Lt"/>
              </a:rPr>
              <a:t>/115191, NIH/</a:t>
            </a:r>
            <a:r>
              <a:rPr lang="is-IS" kern="0" dirty="0">
                <a:uFillTx/>
                <a:latin typeface="HelveticaNeueLT Pro 45 Lt"/>
                <a:cs typeface="HelveticaNeueLT Pro 45 Lt"/>
              </a:rPr>
              <a:t>1U41HG006104</a:t>
            </a:r>
            <a:endParaRPr lang="en-US" kern="0" dirty="0">
              <a:uFillTx/>
              <a:latin typeface="HelveticaNeueLT Pro 45 Lt"/>
              <a:cs typeface="HelveticaNeueLT Pro 45 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780670" y="3917093"/>
            <a:ext cx="3438099" cy="1055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itchFamily="34" charset="0"/>
              <a:buChar char="•"/>
              <a:defRPr sz="24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pitchFamily="34" charset="0"/>
              <a:buChar char="•"/>
              <a:defRPr sz="22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9pPr>
          </a:lstStyle>
          <a:p>
            <a:pPr marL="0" indent="0">
              <a:buNone/>
              <a:defRPr>
                <a:uFillTx/>
              </a:defRPr>
            </a:pPr>
            <a:r>
              <a:rPr lang="en-GB" sz="1800" b="1" dirty="0">
                <a:uFillTx/>
              </a:rPr>
              <a:t>Contact</a:t>
            </a:r>
          </a:p>
          <a:p>
            <a:pPr marL="0" indent="0">
              <a:buNone/>
              <a:defRPr>
                <a:uFillTx/>
              </a:defRPr>
            </a:pPr>
            <a:r>
              <a:rPr lang="en-GB" sz="1800" dirty="0">
                <a:uFillTx/>
                <a:hlinkClick r:id="rId7"/>
              </a:rPr>
              <a:t>sarala@ebi.ac.uk</a:t>
            </a:r>
            <a:endParaRPr lang="en-GB" sz="1800" dirty="0">
              <a:uFillTx/>
            </a:endParaRPr>
          </a:p>
          <a:p>
            <a:endParaRPr lang="en-GB" dirty="0">
              <a:uFillTx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pic>
        <p:nvPicPr>
          <p:cNvPr id="4" name="Content Placeholder 3" descr="j0315598.jpg"/>
          <p:cNvPicPr>
            <a:picLocks noGrp="1" noChangeAspect="1"/>
          </p:cNvPicPr>
          <p:nvPr>
            <p:ph idx="1"/>
          </p:nvPr>
        </p:nvPicPr>
        <p:blipFill>
          <a:blip r:embed="rId3"/>
          <a:srcRect t="12592" b="12592"/>
          <a:stretch>
            <a:fillRect/>
          </a:stretch>
        </p:blipFill>
        <p:spPr>
          <a:xfrm>
            <a:off x="-18676" y="5"/>
            <a:ext cx="9197162" cy="5714999"/>
          </a:xfrm>
        </p:spPr>
      </p:pic>
      <p:sp>
        <p:nvSpPr>
          <p:cNvPr id="5" name="Explosion 1 4"/>
          <p:cNvSpPr>
            <a:spLocks/>
          </p:cNvSpPr>
          <p:nvPr/>
        </p:nvSpPr>
        <p:spPr bwMode="auto">
          <a:xfrm>
            <a:off x="1" y="-1"/>
            <a:ext cx="9144000" cy="5186641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Arial" charset="0"/>
            </a:endParaRPr>
          </a:p>
        </p:txBody>
      </p:sp>
      <p:sp>
        <p:nvSpPr>
          <p:cNvPr id="6" name="Rounded Rectangle 5"/>
          <p:cNvSpPr>
            <a:spLocks/>
          </p:cNvSpPr>
          <p:nvPr/>
        </p:nvSpPr>
        <p:spPr bwMode="auto">
          <a:xfrm>
            <a:off x="3357432" y="3099034"/>
            <a:ext cx="2204357" cy="468600"/>
          </a:xfrm>
          <a:prstGeom prst="roundRect">
            <a:avLst/>
          </a:prstGeom>
          <a:solidFill>
            <a:srgbClr val="FFCC66"/>
          </a:solidFill>
          <a:ln w="12700" cmpd="sng">
            <a:solidFill>
              <a:srgbClr val="AC9056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uFillTx/>
                <a:latin typeface="Helvetica Neue"/>
                <a:cs typeface="Helvetica Neue"/>
                <a:hlinkClick r:id="rId4"/>
              </a:rPr>
              <a:t>taxon:9606 </a:t>
            </a:r>
            <a:endParaRPr lang="en-GB" sz="2000" dirty="0">
              <a:solidFill>
                <a:schemeClr val="tx1"/>
              </a:solidFill>
              <a:uFillTx/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527842" y="1492613"/>
            <a:ext cx="59456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uFillTx/>
                <a:latin typeface="Corbel"/>
                <a:cs typeface="Corbel"/>
              </a:rPr>
              <a:t>Annotate</a:t>
            </a:r>
            <a:r>
              <a:rPr lang="en-US" sz="3200" dirty="0">
                <a:uFillTx/>
                <a:latin typeface="Corbel"/>
                <a:cs typeface="Corbel"/>
              </a:rPr>
              <a:t> and </a:t>
            </a:r>
            <a:r>
              <a:rPr lang="en-US" sz="3200" b="1" dirty="0">
                <a:uFillTx/>
                <a:latin typeface="Corbel"/>
                <a:cs typeface="Corbel"/>
              </a:rPr>
              <a:t>Cite </a:t>
            </a:r>
          </a:p>
          <a:p>
            <a:pPr algn="ctr"/>
            <a:r>
              <a:rPr lang="en-US" sz="3200" dirty="0">
                <a:uFillTx/>
                <a:latin typeface="Corbel"/>
                <a:cs typeface="Corbel"/>
              </a:rPr>
              <a:t>your data using </a:t>
            </a:r>
          </a:p>
          <a:p>
            <a:pPr algn="ctr"/>
            <a:r>
              <a:rPr lang="en-US" sz="3200" b="1" dirty="0">
                <a:uFillTx/>
                <a:latin typeface="Corbel"/>
                <a:cs typeface="Corbel"/>
              </a:rPr>
              <a:t>Compact Identifiers</a:t>
            </a:r>
            <a:endParaRPr lang="en-US" sz="3200" dirty="0">
              <a:uFillTx/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uFillTx/>
                <a:latin typeface="HelveticaNeueLT Pro 45 Lt" charset="0"/>
              </a:rPr>
              <a:t>Data resources at EMBL-EBI</a:t>
            </a:r>
            <a:endParaRPr lang="en-US" b="1" dirty="0">
              <a:uFillTx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 bwMode="auto">
          <a:xfrm>
            <a:off x="429749" y="3033663"/>
            <a:ext cx="2135187" cy="1531937"/>
          </a:xfrm>
          <a:prstGeom prst="rect">
            <a:avLst/>
          </a:prstGeom>
          <a:solidFill>
            <a:srgbClr val="3078A0"/>
          </a:solidFill>
        </p:spPr>
        <p:txBody>
          <a:bodyPr lIns="99481" tIns="49740" rIns="99481" bIns="49740" anchor="ctr"/>
          <a:lstStyle/>
          <a:p>
            <a:pPr defTabSz="900356" eaLnBrk="1" hangingPunct="1">
              <a:spcBef>
                <a:spcPts val="592"/>
              </a:spcBef>
              <a:buClr>
                <a:schemeClr val="accent5">
                  <a:lumMod val="75000"/>
                </a:schemeClr>
              </a:buClr>
              <a:defRPr>
                <a:uFillTx/>
              </a:defRPr>
            </a:pPr>
            <a:r>
              <a:rPr lang="en-US" sz="1500" dirty="0">
                <a:solidFill>
                  <a:schemeClr val="bg1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rPr>
              <a:t>Literature &amp; ontologies</a:t>
            </a:r>
          </a:p>
          <a:p>
            <a:pPr marL="281994" indent="-281994" defTabSz="900356" eaLnBrk="1" hangingPunct="1">
              <a:buClr>
                <a:schemeClr val="bg1"/>
              </a:buClr>
              <a:buFont typeface="Arial"/>
              <a:buChar char="•"/>
              <a:defRPr>
                <a:uFillTx/>
              </a:defRPr>
            </a:pPr>
            <a:r>
              <a:rPr lang="en-US" sz="1200" dirty="0">
                <a:solidFill>
                  <a:schemeClr val="bg1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rPr>
              <a:t>Experimental Factor Ontology</a:t>
            </a:r>
          </a:p>
          <a:p>
            <a:pPr marL="281994" indent="-281994" defTabSz="900356" eaLnBrk="1" hangingPunct="1">
              <a:buClr>
                <a:schemeClr val="bg1"/>
              </a:buClr>
              <a:buFont typeface="Arial"/>
              <a:buChar char="•"/>
              <a:defRPr>
                <a:uFillTx/>
              </a:defRPr>
            </a:pPr>
            <a:r>
              <a:rPr lang="en-US" sz="1200" dirty="0">
                <a:solidFill>
                  <a:schemeClr val="bg1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rPr>
              <a:t>Gene Ontology</a:t>
            </a:r>
          </a:p>
          <a:p>
            <a:pPr marL="281994" indent="-281994" defTabSz="900356" eaLnBrk="1" hangingPunct="1">
              <a:buClr>
                <a:schemeClr val="bg1"/>
              </a:buClr>
              <a:buFont typeface="Arial"/>
              <a:buChar char="•"/>
              <a:defRPr>
                <a:uFillTx/>
              </a:defRPr>
            </a:pPr>
            <a:r>
              <a:rPr lang="en-US" sz="1200" dirty="0" err="1">
                <a:solidFill>
                  <a:schemeClr val="bg1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rPr>
              <a:t>BioStudies</a:t>
            </a:r>
            <a:endParaRPr lang="en-US" sz="1200" dirty="0">
              <a:solidFill>
                <a:schemeClr val="bg1"/>
              </a:solidFill>
              <a:uFillTx/>
              <a:latin typeface="HelveticaNeueLT Pro 45 Lt"/>
              <a:ea typeface="ＭＳ Ｐゴシック" pitchFamily="34" charset="-128"/>
              <a:cs typeface="HelveticaNeueLT Pro 45 Lt"/>
            </a:endParaRPr>
          </a:p>
          <a:p>
            <a:pPr marL="281994" indent="-281994" defTabSz="900356" eaLnBrk="1" hangingPunct="1">
              <a:buClr>
                <a:schemeClr val="bg1"/>
              </a:buClr>
              <a:buFont typeface="Arial"/>
              <a:buChar char="•"/>
              <a:defRPr>
                <a:uFillTx/>
              </a:defRPr>
            </a:pPr>
            <a:r>
              <a:rPr lang="en-US" sz="1200" dirty="0">
                <a:solidFill>
                  <a:schemeClr val="bg1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rPr>
              <a:t>Europe PMC</a:t>
            </a:r>
          </a:p>
        </p:txBody>
      </p:sp>
      <p:grpSp>
        <p:nvGrpSpPr>
          <p:cNvPr id="6" name="Group 1"/>
          <p:cNvGrpSpPr/>
          <p:nvPr/>
        </p:nvGrpSpPr>
        <p:grpSpPr>
          <a:xfrm>
            <a:off x="2796199" y="747451"/>
            <a:ext cx="6034087" cy="4896114"/>
            <a:chOff x="3097682" y="774271"/>
            <a:chExt cx="7391453" cy="5397977"/>
          </a:xfrm>
        </p:grpSpPr>
        <p:sp>
          <p:nvSpPr>
            <p:cNvPr id="8" name="TextBox 7"/>
            <p:cNvSpPr txBox="1">
              <a:spLocks/>
            </p:cNvSpPr>
            <p:nvPr/>
          </p:nvSpPr>
          <p:spPr bwMode="auto">
            <a:xfrm>
              <a:off x="5925142" y="3494407"/>
              <a:ext cx="2063228" cy="1317043"/>
            </a:xfrm>
            <a:prstGeom prst="rect">
              <a:avLst/>
            </a:prstGeom>
            <a:solidFill>
              <a:srgbClr val="FFC999"/>
            </a:solidFill>
          </p:spPr>
          <p:txBody>
            <a:bodyPr lIns="99481" tIns="49740" rIns="99481" bIns="49740" anchor="ctr"/>
            <a:lstStyle/>
            <a:p>
              <a:pPr defTabSz="900356" eaLnBrk="1" hangingPunct="1">
                <a:buClr>
                  <a:schemeClr val="accent5">
                    <a:lumMod val="75000"/>
                  </a:schemeClr>
                </a:buClr>
                <a:defRPr>
                  <a:uFillTx/>
                </a:defRPr>
              </a:pPr>
              <a:r>
                <a:rPr lang="en-US" sz="15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Chemical biology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ChEBI</a:t>
              </a:r>
              <a:endParaRPr lang="en-US" sz="1200" dirty="0">
                <a:solidFill>
                  <a:srgbClr val="000000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ChEMBL</a:t>
              </a:r>
              <a:endParaRPr lang="en-US" sz="1200" dirty="0">
                <a:solidFill>
                  <a:srgbClr val="000000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SureChEMBL</a:t>
              </a:r>
              <a:endParaRPr lang="en-US" sz="1200" dirty="0">
                <a:solidFill>
                  <a:srgbClr val="000000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 bwMode="auto">
            <a:xfrm>
              <a:off x="7519720" y="2135068"/>
              <a:ext cx="2959693" cy="1317043"/>
            </a:xfrm>
            <a:prstGeom prst="rect">
              <a:avLst/>
            </a:prstGeom>
            <a:solidFill>
              <a:schemeClr val="accent5"/>
            </a:solidFill>
          </p:spPr>
          <p:txBody>
            <a:bodyPr lIns="99481" tIns="49740" rIns="99481" bIns="49740" anchor="ctr"/>
            <a:lstStyle/>
            <a:p>
              <a:pPr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defRPr>
                  <a:uFillTx/>
                </a:defRPr>
              </a:pPr>
              <a:r>
                <a:rPr lang="en-US" sz="15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Molecular structures</a:t>
              </a:r>
            </a:p>
            <a:p>
              <a:pPr marL="169196" indent="-169196" defTabSz="900356" eaLnBrk="1" hangingPunct="1">
                <a:spcBef>
                  <a:spcPts val="592"/>
                </a:spcBef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Protein Data Bank in Europe</a:t>
              </a:r>
            </a:p>
            <a:p>
              <a:pPr marL="169196" indent="-169196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Electron Microscopy Data Bank</a:t>
              </a: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 bwMode="auto">
            <a:xfrm>
              <a:off x="6535748" y="774271"/>
              <a:ext cx="3953387" cy="1317042"/>
            </a:xfrm>
            <a:prstGeom prst="rect">
              <a:avLst/>
            </a:prstGeom>
            <a:solidFill>
              <a:srgbClr val="DAB7E2"/>
            </a:solidFill>
          </p:spPr>
          <p:txBody>
            <a:bodyPr lIns="99481" tIns="49740" rIns="99481" bIns="49740" anchor="ctr"/>
            <a:lstStyle/>
            <a:p>
              <a:pPr defTabSz="900356" eaLnBrk="1" hangingPunct="1">
                <a:buClr>
                  <a:schemeClr val="accent5">
                    <a:lumMod val="75000"/>
                  </a:schemeClr>
                </a:buClr>
                <a:defRPr>
                  <a:uFillTx/>
                </a:defRPr>
              </a:pPr>
              <a:r>
                <a:rPr lang="en-US" sz="1500" dirty="0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Gene, protein &amp; metabolite expression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Expression Atlas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Metabolights</a:t>
              </a:r>
              <a:endParaRPr lang="en-US" sz="1200" dirty="0"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PRIDE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RNA Central</a:t>
              </a:r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 bwMode="auto">
            <a:xfrm>
              <a:off x="5256196" y="2135068"/>
              <a:ext cx="2207129" cy="1317043"/>
            </a:xfrm>
            <a:prstGeom prst="rect">
              <a:avLst/>
            </a:prstGeom>
            <a:solidFill>
              <a:srgbClr val="62D0DF"/>
            </a:solidFill>
          </p:spPr>
          <p:txBody>
            <a:bodyPr lIns="99481" tIns="49740" rIns="99481" bIns="49740" anchor="ctr"/>
            <a:lstStyle/>
            <a:p>
              <a:pPr defTabSz="900356" eaLnBrk="1" hangingPunct="1">
                <a:buClr>
                  <a:schemeClr val="accent5">
                    <a:lumMod val="75000"/>
                  </a:schemeClr>
                </a:buClr>
                <a:defRPr>
                  <a:uFillTx/>
                </a:defRPr>
              </a:pPr>
              <a:r>
                <a:rPr lang="en-US" sz="1500" dirty="0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Protein sequences, </a:t>
              </a:r>
              <a:br>
                <a:rPr lang="en-US" sz="1500" dirty="0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</a:br>
              <a:r>
                <a:rPr lang="en-US" sz="1500" dirty="0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families &amp; motifs</a:t>
              </a:r>
            </a:p>
            <a:p>
              <a:pPr marL="281994" indent="-281994" defTabSz="900356" eaLnBrk="1" hangingPunct="1">
                <a:buClr>
                  <a:schemeClr val="tx1"/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InterPro</a:t>
              </a:r>
              <a:endParaRPr lang="en-US" sz="1200" dirty="0"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  <a:p>
              <a:pPr marL="281994" indent="-281994" defTabSz="900356" eaLnBrk="1" hangingPunct="1">
                <a:buClr>
                  <a:schemeClr val="tx1"/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Pfam</a:t>
              </a:r>
              <a:endParaRPr lang="en-US" sz="1200" dirty="0"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  <a:p>
              <a:pPr marL="281994" indent="-281994" defTabSz="900356" eaLnBrk="1" hangingPunct="1">
                <a:buClr>
                  <a:schemeClr val="tx1"/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UniProt</a:t>
              </a:r>
              <a:endParaRPr lang="en-US" sz="1200" dirty="0"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 bwMode="auto">
            <a:xfrm>
              <a:off x="3097682" y="774271"/>
              <a:ext cx="3379728" cy="1321418"/>
            </a:xfrm>
            <a:prstGeom prst="rect">
              <a:avLst/>
            </a:prstGeom>
            <a:solidFill>
              <a:srgbClr val="DAC79D"/>
            </a:solidFill>
          </p:spPr>
          <p:txBody>
            <a:bodyPr anchor="ctr"/>
            <a:lstStyle/>
            <a:p>
              <a:pPr defTabSz="900356" eaLnBrk="1" hangingPunct="1">
                <a:spcBef>
                  <a:spcPts val="592"/>
                </a:spcBef>
                <a:spcAft>
                  <a:spcPts val="0"/>
                </a:spcAft>
                <a:buClr>
                  <a:schemeClr val="accent5">
                    <a:lumMod val="75000"/>
                  </a:schemeClr>
                </a:buClr>
                <a:defRPr>
                  <a:uFillTx/>
                </a:defRPr>
              </a:pPr>
              <a:r>
                <a:rPr lang="en-US" sz="15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Genes, genomes &amp; variation</a:t>
              </a:r>
            </a:p>
            <a:p>
              <a:pPr indent="-281994" defTabSz="900356" eaLnBrk="1" hangingPunct="1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Ensembl</a:t>
              </a: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 </a:t>
              </a:r>
            </a:p>
            <a:p>
              <a:pPr indent="-281994" defTabSz="900356" eaLnBrk="1" hangingPunct="1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Ensembl</a:t>
              </a: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 Genomes</a:t>
              </a:r>
            </a:p>
            <a:p>
              <a:pPr indent="-281994" defTabSz="900356" eaLnBrk="1" hangingPunct="1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GWAS Catalog</a:t>
              </a:r>
            </a:p>
            <a:p>
              <a:pPr indent="-281994" defTabSz="900356" eaLnBrk="1" hangingPunct="1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Metagenomics</a:t>
              </a: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 portal</a:t>
              </a: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8046708" y="3494407"/>
              <a:ext cx="2432705" cy="131704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anchor="ctr"/>
            <a:lstStyle/>
            <a:p>
              <a:pPr defTabSz="900356" eaLnBrk="1" hangingPunct="1">
                <a:spcBef>
                  <a:spcPts val="592"/>
                </a:spcBef>
                <a:buClr>
                  <a:schemeClr val="accent5">
                    <a:lumMod val="75000"/>
                  </a:schemeClr>
                </a:buClr>
                <a:defRPr>
                  <a:uFillTx/>
                </a:defRPr>
              </a:pPr>
              <a:r>
                <a:rPr lang="en-US" sz="15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Systems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BioModels</a:t>
              </a:r>
              <a:endParaRPr lang="en-US" sz="1200" dirty="0">
                <a:solidFill>
                  <a:srgbClr val="000000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BioSamples</a:t>
              </a:r>
              <a:endParaRPr lang="en-US" sz="1200" dirty="0">
                <a:solidFill>
                  <a:srgbClr val="000000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Enzyme Portal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IntAct</a:t>
              </a:r>
              <a:endParaRPr lang="en-US" sz="1200" dirty="0">
                <a:solidFill>
                  <a:srgbClr val="000000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Reactome</a:t>
              </a:r>
              <a:endParaRPr lang="en-US" sz="1200" dirty="0">
                <a:solidFill>
                  <a:srgbClr val="000000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 bwMode="auto">
            <a:xfrm>
              <a:off x="5925142" y="4855206"/>
              <a:ext cx="4554271" cy="1317042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</p:spPr>
          <p:txBody>
            <a:bodyPr anchor="ctr"/>
            <a:lstStyle/>
            <a:p>
              <a:pPr defTabSz="900356" eaLnBrk="1" hangingPunct="1">
                <a:buClr>
                  <a:schemeClr val="accent5">
                    <a:lumMod val="75000"/>
                  </a:schemeClr>
                </a:buClr>
                <a:defRPr>
                  <a:uFillTx/>
                </a:defRPr>
              </a:pPr>
              <a:r>
                <a:rPr lang="en-US" sz="15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Molecular Archives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European Nucleotide Archive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European Variation Archive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European Genome-</a:t>
              </a: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phenome</a:t>
              </a:r>
              <a:r>
                <a:rPr lang="en-US" sz="1200" dirty="0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 Archive</a:t>
              </a:r>
            </a:p>
            <a:p>
              <a:pPr marL="281994" indent="-281994" defTabSz="900356" eaLnBrk="1" hangingPunct="1">
                <a:buClr>
                  <a:schemeClr val="tx1">
                    <a:lumMod val="65000"/>
                    <a:lumOff val="35000"/>
                  </a:schemeClr>
                </a:buClr>
                <a:buFont typeface="Arial"/>
                <a:buChar char="•"/>
                <a:defRPr>
                  <a:uFillTx/>
                </a:defRPr>
              </a:pPr>
              <a:r>
                <a:rPr lang="en-US" sz="1200" dirty="0" err="1">
                  <a:solidFill>
                    <a:srgbClr val="000000"/>
                  </a:solidFill>
                  <a:uFillTx/>
                  <a:latin typeface="HelveticaNeueLT Pro 45 Lt"/>
                  <a:ea typeface="ＭＳ Ｐゴシック" pitchFamily="34" charset="-128"/>
                  <a:cs typeface="HelveticaNeueLT Pro 45 Lt"/>
                </a:rPr>
                <a:t>ArrayExpress</a:t>
              </a:r>
              <a:endParaRPr lang="en-US" sz="1200" dirty="0">
                <a:solidFill>
                  <a:srgbClr val="000000"/>
                </a:solidFill>
                <a:uFillTx/>
                <a:latin typeface="HelveticaNeueLT Pro 45 Lt"/>
                <a:ea typeface="ＭＳ Ｐゴシック" pitchFamily="34" charset="-128"/>
                <a:cs typeface="HelveticaNeueLT Pro 45 Lt"/>
              </a:endParaRPr>
            </a:p>
          </p:txBody>
        </p:sp>
      </p:grpSp>
      <p:pic>
        <p:nvPicPr>
          <p:cNvPr id="7" name="Picture 4" descr=" Arrow_concept_2.ep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556" y="889652"/>
            <a:ext cx="4695304" cy="47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4000"/>
            <a:ext cx="8230038" cy="762000"/>
          </a:xfrm>
        </p:spPr>
        <p:txBody>
          <a:bodyPr/>
          <a:lstStyle/>
          <a:p>
            <a:r>
              <a:rPr lang="en-US" b="1" dirty="0">
                <a:uFillTx/>
              </a:rPr>
              <a:t>Data collections and identifiers in life sciences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16000"/>
            <a:ext cx="8153400" cy="3771178"/>
          </a:xfrm>
          <a:ln>
            <a:noFill/>
          </a:ln>
        </p:spPr>
        <p:txBody>
          <a:bodyPr/>
          <a:lstStyle/>
          <a:p>
            <a:pPr algn="just"/>
            <a:r>
              <a:rPr lang="en-GB" dirty="0">
                <a:uFillTx/>
              </a:rPr>
              <a:t>Actionable identifiers embedded in URLs</a:t>
            </a:r>
          </a:p>
          <a:p>
            <a:pPr marL="0" indent="0" algn="just">
              <a:buNone/>
            </a:pPr>
            <a:r>
              <a:rPr lang="en-GB" sz="1800" dirty="0">
                <a:uFillTx/>
              </a:rPr>
              <a:t>https://</a:t>
            </a:r>
            <a:r>
              <a:rPr lang="en-GB" sz="1800" dirty="0">
                <a:solidFill>
                  <a:srgbClr val="000090"/>
                </a:solidFill>
                <a:uFillTx/>
              </a:rPr>
              <a:t>www.ebi.ac.uk</a:t>
            </a:r>
            <a:r>
              <a:rPr lang="en-GB" sz="1800" dirty="0">
                <a:uFillTx/>
              </a:rPr>
              <a:t>/pdbe/entry/pdb/</a:t>
            </a:r>
            <a:r>
              <a:rPr lang="en-GB" sz="1800" dirty="0">
                <a:solidFill>
                  <a:srgbClr val="FF6600"/>
                </a:solidFill>
                <a:uFillTx/>
              </a:rPr>
              <a:t>2gc4</a:t>
            </a:r>
          </a:p>
          <a:p>
            <a:pPr marL="0" indent="0">
              <a:buNone/>
            </a:pPr>
            <a:r>
              <a:rPr lang="ro-RO" sz="1800" dirty="0">
                <a:uFillTx/>
              </a:rPr>
              <a:t>http://</a:t>
            </a:r>
            <a:r>
              <a:rPr lang="ro-RO" sz="1800" dirty="0">
                <a:solidFill>
                  <a:srgbClr val="000090"/>
                </a:solidFill>
                <a:uFillTx/>
              </a:rPr>
              <a:t>www.wormbase.org</a:t>
            </a:r>
            <a:r>
              <a:rPr lang="ro-RO" sz="1800" dirty="0">
                <a:uFillTx/>
              </a:rPr>
              <a:t>/db/gene/gene?name=</a:t>
            </a:r>
            <a:r>
              <a:rPr lang="ro-RO" sz="1800" dirty="0">
                <a:solidFill>
                  <a:srgbClr val="FF6600"/>
                </a:solidFill>
                <a:uFillTx/>
              </a:rPr>
              <a:t>WBGene00000001</a:t>
            </a:r>
            <a:r>
              <a:rPr lang="ro-RO" sz="1800" dirty="0">
                <a:uFillTx/>
              </a:rPr>
              <a:t>;class=Gene</a:t>
            </a:r>
            <a:endParaRPr lang="en-GB" sz="1800" dirty="0">
              <a:uFillTx/>
            </a:endParaRPr>
          </a:p>
          <a:p>
            <a:pPr marL="0" indent="0" algn="just">
              <a:buNone/>
            </a:pPr>
            <a:r>
              <a:rPr lang="en-US" sz="1800" dirty="0">
                <a:uFillTx/>
              </a:rPr>
              <a:t>http://</a:t>
            </a:r>
            <a:r>
              <a:rPr lang="en-US" sz="1800" dirty="0" err="1">
                <a:solidFill>
                  <a:srgbClr val="000090"/>
                </a:solidFill>
                <a:uFillTx/>
              </a:rPr>
              <a:t>www.ebi.ac.uk</a:t>
            </a:r>
            <a:r>
              <a:rPr lang="en-US" sz="1800" dirty="0">
                <a:uFillTx/>
              </a:rPr>
              <a:t>/</a:t>
            </a:r>
            <a:r>
              <a:rPr lang="en-US" sz="1800" dirty="0" err="1">
                <a:uFillTx/>
              </a:rPr>
              <a:t>ena</a:t>
            </a:r>
            <a:r>
              <a:rPr lang="en-US" sz="1800" dirty="0">
                <a:uFillTx/>
              </a:rPr>
              <a:t>/data/view/Taxon:</a:t>
            </a:r>
            <a:r>
              <a:rPr lang="en-US" sz="1800" dirty="0">
                <a:solidFill>
                  <a:srgbClr val="FF6600"/>
                </a:solidFill>
                <a:uFillTx/>
              </a:rPr>
              <a:t>9606</a:t>
            </a:r>
          </a:p>
          <a:p>
            <a:pPr marL="0" indent="0" algn="just">
              <a:buNone/>
            </a:pPr>
            <a:endParaRPr lang="en-GB" sz="1800" dirty="0">
              <a:uFillTx/>
            </a:endParaRPr>
          </a:p>
          <a:p>
            <a:pPr algn="just"/>
            <a:r>
              <a:rPr lang="en-GB" dirty="0">
                <a:uFillTx/>
              </a:rPr>
              <a:t>The same data collection is often provided by many alternative physical locations</a:t>
            </a:r>
          </a:p>
          <a:p>
            <a:pPr marL="122238" indent="0">
              <a:buNone/>
            </a:pPr>
            <a:r>
              <a:rPr lang="ro-RO" sz="1800" dirty="0">
                <a:uFillTx/>
              </a:rPr>
              <a:t>http://</a:t>
            </a:r>
            <a:r>
              <a:rPr lang="ro-RO" sz="1800" dirty="0">
                <a:solidFill>
                  <a:srgbClr val="000090"/>
                </a:solidFill>
                <a:uFillTx/>
              </a:rPr>
              <a:t>www.ncbi.nlm.nih.gov</a:t>
            </a:r>
            <a:r>
              <a:rPr lang="ro-RO" sz="1800" dirty="0">
                <a:uFillTx/>
              </a:rPr>
              <a:t>/Taxonomy/Browser/wwwtax.cgi?mode=Info&amp;id=</a:t>
            </a:r>
            <a:r>
              <a:rPr lang="ro-RO" sz="1800" dirty="0">
                <a:solidFill>
                  <a:srgbClr val="FF6600"/>
                </a:solidFill>
                <a:uFillTx/>
              </a:rPr>
              <a:t>9606</a:t>
            </a:r>
          </a:p>
          <a:p>
            <a:pPr marL="122238" indent="0">
              <a:buNone/>
            </a:pPr>
            <a:r>
              <a:rPr lang="en-US" sz="1800" dirty="0">
                <a:uFillTx/>
              </a:rPr>
              <a:t>http://</a:t>
            </a:r>
            <a:r>
              <a:rPr lang="en-US" sz="1800" dirty="0" err="1">
                <a:solidFill>
                  <a:srgbClr val="000090"/>
                </a:solidFill>
                <a:uFillTx/>
              </a:rPr>
              <a:t>www.ebi.ac.uk</a:t>
            </a:r>
            <a:r>
              <a:rPr lang="en-US" sz="1800" dirty="0">
                <a:uFillTx/>
              </a:rPr>
              <a:t>/</a:t>
            </a:r>
            <a:r>
              <a:rPr lang="en-US" sz="1800" dirty="0" err="1">
                <a:uFillTx/>
              </a:rPr>
              <a:t>ena</a:t>
            </a:r>
            <a:r>
              <a:rPr lang="en-US" sz="1800" dirty="0">
                <a:uFillTx/>
              </a:rPr>
              <a:t>/data/view/Taxon:</a:t>
            </a:r>
            <a:r>
              <a:rPr lang="en-US" sz="1800" dirty="0">
                <a:solidFill>
                  <a:srgbClr val="FF6600"/>
                </a:solidFill>
                <a:uFillTx/>
              </a:rPr>
              <a:t>9606</a:t>
            </a:r>
          </a:p>
          <a:p>
            <a:pPr marL="0" indent="0" algn="just">
              <a:buNone/>
            </a:pPr>
            <a:endParaRPr lang="en-GB" dirty="0">
              <a:uFillTx/>
            </a:endParaRPr>
          </a:p>
          <a:p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uFillTx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16001"/>
            <a:ext cx="8153400" cy="1885745"/>
          </a:xfrm>
        </p:spPr>
        <p:txBody>
          <a:bodyPr/>
          <a:lstStyle/>
          <a:p>
            <a:pPr algn="just"/>
            <a:r>
              <a:rPr lang="en-GB" dirty="0">
                <a:uFillTx/>
              </a:rPr>
              <a:t>Multiple URLs for the same collection make object unification challenging</a:t>
            </a:r>
          </a:p>
          <a:p>
            <a:pPr algn="just"/>
            <a:r>
              <a:rPr lang="en-GB" dirty="0">
                <a:uFillTx/>
              </a:rPr>
              <a:t>Which resource should be used for annotation or citation</a:t>
            </a:r>
          </a:p>
          <a:p>
            <a:pPr algn="just"/>
            <a:r>
              <a:rPr lang="en-GB" dirty="0">
                <a:uFillTx/>
              </a:rPr>
              <a:t>A given location may be down, or change its URL, resulting in dead links</a:t>
            </a:r>
          </a:p>
          <a:p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77213"/>
            <a:ext cx="8153400" cy="540060"/>
          </a:xfrm>
        </p:spPr>
        <p:txBody>
          <a:bodyPr/>
          <a:lstStyle/>
          <a:p>
            <a:r>
              <a:rPr lang="en-GB" b="1" dirty="0">
                <a:uFillTx/>
              </a:rPr>
              <a:t>Compact Identifiers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33400" y="1016000"/>
            <a:ext cx="8153400" cy="18082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itchFamily="34" charset="0"/>
              <a:buChar char="•"/>
              <a:defRPr sz="24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pitchFamily="34" charset="0"/>
              <a:buChar char="•"/>
              <a:defRPr sz="22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9pPr>
          </a:lstStyle>
          <a:p>
            <a:r>
              <a:rPr lang="en-GB" dirty="0">
                <a:uFillTx/>
                <a:latin typeface="Corbel"/>
                <a:cs typeface="Corbel"/>
              </a:rPr>
              <a:t>A unique prefix indicating the assigning authority</a:t>
            </a:r>
          </a:p>
          <a:p>
            <a:r>
              <a:rPr lang="en-GB" dirty="0">
                <a:uFillTx/>
                <a:latin typeface="Corbel"/>
                <a:cs typeface="Corbel"/>
              </a:rPr>
              <a:t>A locally assigned database identifier sometimes called an accession</a:t>
            </a:r>
          </a:p>
          <a:p>
            <a:r>
              <a:rPr lang="en-GB" dirty="0">
                <a:uFillTx/>
                <a:latin typeface="Corbel"/>
                <a:cs typeface="Corbel"/>
              </a:rPr>
              <a:t>An additional provider level prefix (</a:t>
            </a:r>
            <a:r>
              <a:rPr lang="en-GB" dirty="0" err="1">
                <a:uFillTx/>
                <a:latin typeface="Corbel"/>
                <a:cs typeface="Corbel"/>
              </a:rPr>
              <a:t>provider_code</a:t>
            </a:r>
            <a:r>
              <a:rPr lang="en-GB" dirty="0">
                <a:uFillTx/>
                <a:latin typeface="Corbel"/>
                <a:cs typeface="Corbel"/>
              </a:rPr>
              <a:t>) to identify individual hosts</a:t>
            </a:r>
          </a:p>
          <a:p>
            <a:endParaRPr lang="en-GB" dirty="0">
              <a:uFillTx/>
              <a:latin typeface="Corbel"/>
              <a:cs typeface="Corbel"/>
            </a:endParaRPr>
          </a:p>
          <a:p>
            <a:endParaRPr lang="en-GB" dirty="0">
              <a:uFillTx/>
              <a:latin typeface="Corbel"/>
              <a:cs typeface="Corbel"/>
            </a:endParaRP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3139914" y="3374792"/>
            <a:ext cx="2761135" cy="5232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800" b="1" dirty="0" err="1">
                <a:solidFill>
                  <a:srgbClr val="00B050"/>
                </a:solidFill>
                <a:uFillTx/>
                <a:latin typeface="HelveticaNeueLT Pro 45 Lt" pitchFamily="34" charset="0"/>
              </a:rPr>
              <a:t>prefix</a:t>
            </a:r>
            <a:r>
              <a:rPr lang="en-GB" sz="2800" b="1" dirty="0" err="1">
                <a:uFillTx/>
                <a:latin typeface="HelveticaNeueLT Pro 45 Lt" pitchFamily="34" charset="0"/>
              </a:rPr>
              <a:t>:</a:t>
            </a:r>
            <a:r>
              <a:rPr lang="en-GB" sz="2800" b="1" dirty="0" err="1">
                <a:solidFill>
                  <a:srgbClr val="A50021"/>
                </a:solidFill>
                <a:uFillTx/>
                <a:latin typeface="HelveticaNeueLT Pro 45 Lt" pitchFamily="34" charset="0"/>
              </a:rPr>
              <a:t>accession</a:t>
            </a:r>
            <a:endParaRPr lang="en-GB" sz="2800" b="1" dirty="0">
              <a:solidFill>
                <a:srgbClr val="A50021"/>
              </a:solidFill>
              <a:uFillTx/>
              <a:latin typeface="HelveticaNeueLT Pro 45 Lt" pitchFamily="34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1983384" y="4152992"/>
            <a:ext cx="4880668" cy="5232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0000FF"/>
                </a:solidFill>
                <a:uFillTx/>
                <a:latin typeface="HelveticaNeueLT Pro 45 Lt" pitchFamily="34" charset="0"/>
              </a:rPr>
              <a:t>provider code</a:t>
            </a:r>
            <a:r>
              <a:rPr lang="en-GB" sz="2800" b="1" dirty="0">
                <a:solidFill>
                  <a:schemeClr val="tx1"/>
                </a:solidFill>
                <a:uFillTx/>
                <a:latin typeface="HelveticaNeueLT Pro 45 Lt" pitchFamily="34" charset="0"/>
              </a:rPr>
              <a:t>/</a:t>
            </a:r>
            <a:r>
              <a:rPr lang="en-GB" sz="2800" b="1" dirty="0" err="1">
                <a:solidFill>
                  <a:srgbClr val="00B050"/>
                </a:solidFill>
                <a:uFillTx/>
                <a:latin typeface="HelveticaNeueLT Pro 45 Lt" pitchFamily="34" charset="0"/>
              </a:rPr>
              <a:t>prefix</a:t>
            </a:r>
            <a:r>
              <a:rPr lang="en-GB" sz="2800" b="1" dirty="0" err="1">
                <a:uFillTx/>
                <a:latin typeface="HelveticaNeueLT Pro 45 Lt" pitchFamily="34" charset="0"/>
              </a:rPr>
              <a:t>:</a:t>
            </a:r>
            <a:r>
              <a:rPr lang="en-GB" sz="2800" b="1" dirty="0" err="1">
                <a:solidFill>
                  <a:srgbClr val="A50021"/>
                </a:solidFill>
                <a:uFillTx/>
                <a:latin typeface="HelveticaNeueLT Pro 45 Lt" pitchFamily="34" charset="0"/>
              </a:rPr>
              <a:t>accession</a:t>
            </a:r>
            <a:endParaRPr lang="en-GB" sz="2800" b="1" dirty="0">
              <a:solidFill>
                <a:srgbClr val="A50021"/>
              </a:solidFill>
              <a:uFillTx/>
              <a:latin typeface="HelveticaNeueLT Pro 45 Lt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uFillTx/>
              </a:rPr>
              <a:t>Which would you rather see?</a:t>
            </a:r>
            <a:endParaRPr lang="en-US" dirty="0">
              <a:uFillTx/>
            </a:endParaRPr>
          </a:p>
        </p:txBody>
      </p:sp>
      <p:sp>
        <p:nvSpPr>
          <p:cNvPr id="4" name="Google Shape;1853;p13"/>
          <p:cNvSpPr txBox="1">
            <a:spLocks/>
          </p:cNvSpPr>
          <p:nvPr/>
        </p:nvSpPr>
        <p:spPr bwMode="auto">
          <a:xfrm>
            <a:off x="540825" y="1015772"/>
            <a:ext cx="4253020" cy="3537667"/>
          </a:xfrm>
          <a:prstGeom prst="rect">
            <a:avLst/>
          </a:prstGeom>
          <a:solidFill>
            <a:schemeClr val="lt1"/>
          </a:solidFill>
          <a:ln w="9525">
            <a:noFill/>
            <a:miter lim="800000"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54013" indent="-354013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itchFamily="34" charset="0"/>
              <a:buChar char="•"/>
              <a:defRPr sz="24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pitchFamily="34" charset="0"/>
              <a:buChar char="•"/>
              <a:defRPr sz="22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uFillTx/>
                <a:latin typeface="Titillium Web"/>
                <a:ea typeface="Titillium Web"/>
                <a:cs typeface="Titillium Web"/>
                <a:sym typeface="Titillium Web"/>
              </a:rPr>
              <a:t>A?</a:t>
            </a:r>
          </a:p>
          <a:p>
            <a:pPr marL="4572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http://</a:t>
            </a:r>
            <a:r>
              <a:rPr lang="en" sz="1800" dirty="0">
                <a:solidFill>
                  <a:srgbClr val="4A86E8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www.ncbi.nlm.nih.gov</a:t>
            </a:r>
            <a:r>
              <a:rPr lang="en" sz="1800" dirty="0">
                <a:solidFill>
                  <a:schemeClr val="dk1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/Taxonomy/Browser/wwwtax.cgi?mode=Info&amp;id=</a:t>
            </a:r>
            <a:r>
              <a:rPr lang="en" sz="1800" dirty="0">
                <a:solidFill>
                  <a:srgbClr val="FF0000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9606</a:t>
            </a:r>
          </a:p>
          <a:p>
            <a:pPr marL="4572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http://</a:t>
            </a:r>
            <a:r>
              <a:rPr lang="en" sz="1800" dirty="0">
                <a:solidFill>
                  <a:srgbClr val="4A86E8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www.rcsb.org</a:t>
            </a:r>
            <a:r>
              <a:rPr lang="en" sz="1800" dirty="0">
                <a:solidFill>
                  <a:schemeClr val="dk1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/pdb/explore/explore.do?structureId=</a:t>
            </a:r>
            <a:r>
              <a:rPr lang="en" sz="1800" dirty="0">
                <a:solidFill>
                  <a:srgbClr val="FF0000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2gc4</a:t>
            </a:r>
          </a:p>
          <a:p>
            <a:pPr marL="4572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http://</a:t>
            </a:r>
            <a:r>
              <a:rPr lang="en" sz="1800" dirty="0">
                <a:solidFill>
                  <a:srgbClr val="4A86E8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www.wormbase.org</a:t>
            </a:r>
            <a:r>
              <a:rPr lang="en" sz="1800" dirty="0">
                <a:solidFill>
                  <a:schemeClr val="dk1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/db/gene/gene?name=</a:t>
            </a:r>
            <a:r>
              <a:rPr lang="en" sz="1800" dirty="0">
                <a:solidFill>
                  <a:srgbClr val="FF0000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WBGene00000001</a:t>
            </a:r>
            <a:r>
              <a:rPr lang="en" sz="1800" dirty="0">
                <a:solidFill>
                  <a:schemeClr val="dk1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;class=Gene</a:t>
            </a:r>
          </a:p>
        </p:txBody>
      </p:sp>
      <p:sp>
        <p:nvSpPr>
          <p:cNvPr id="5" name="Google Shape;1854;p13"/>
          <p:cNvSpPr txBox="1">
            <a:spLocks/>
          </p:cNvSpPr>
          <p:nvPr/>
        </p:nvSpPr>
        <p:spPr bwMode="auto">
          <a:xfrm>
            <a:off x="5340275" y="1015772"/>
            <a:ext cx="3256272" cy="35376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54013" indent="-354013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pitchFamily="34" charset="0"/>
              <a:buChar char="•"/>
              <a:defRPr sz="24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SzPct val="100000"/>
              <a:buFont typeface="Arial" pitchFamily="34" charset="0"/>
              <a:buChar char="•"/>
              <a:defRPr sz="22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rgbClr val="FF8C9A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0" fontAlgn="base" hangingPunct="0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uFillTx/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uFillTx/>
                <a:latin typeface="+mn-lt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uFillTx/>
                <a:latin typeface="Titillium Web"/>
                <a:ea typeface="Titillium Web"/>
                <a:cs typeface="Titillium Web"/>
                <a:sym typeface="Titillium Web"/>
              </a:rPr>
              <a:t>B?</a:t>
            </a:r>
          </a:p>
          <a:p>
            <a:pPr marL="4572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rgbClr val="4A86E8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taxon</a:t>
            </a:r>
            <a:r>
              <a:rPr lang="en" sz="1800" dirty="0">
                <a:uFillTx/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r>
              <a:rPr lang="en" sz="1800" dirty="0">
                <a:solidFill>
                  <a:srgbClr val="FF0000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9606</a:t>
            </a:r>
          </a:p>
          <a:p>
            <a:pPr marL="4572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rgbClr val="4A86E8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pdb</a:t>
            </a:r>
            <a:r>
              <a:rPr lang="en" sz="1800" dirty="0">
                <a:solidFill>
                  <a:srgbClr val="000000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r>
              <a:rPr lang="en" sz="1800" dirty="0">
                <a:solidFill>
                  <a:srgbClr val="FF0000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2gc4</a:t>
            </a:r>
          </a:p>
          <a:p>
            <a:pPr marL="4572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 dirty="0">
                <a:solidFill>
                  <a:srgbClr val="4A86E8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wb</a:t>
            </a:r>
            <a:r>
              <a:rPr lang="en" sz="1800" dirty="0">
                <a:solidFill>
                  <a:srgbClr val="000000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:</a:t>
            </a:r>
            <a:r>
              <a:rPr lang="en" sz="1800" dirty="0">
                <a:solidFill>
                  <a:srgbClr val="FF0000"/>
                </a:solidFill>
                <a:uFillTx/>
                <a:latin typeface="Titillium Web"/>
                <a:ea typeface="Titillium Web"/>
                <a:cs typeface="Titillium Web"/>
                <a:sym typeface="Titillium Web"/>
              </a:rPr>
              <a:t>WBGene00000001</a:t>
            </a:r>
            <a:endParaRPr lang="en" sz="1800" dirty="0">
              <a:uFillTx/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6552"/>
            <a:ext cx="8153400" cy="635000"/>
          </a:xfrm>
        </p:spPr>
        <p:txBody>
          <a:bodyPr/>
          <a:lstStyle/>
          <a:p>
            <a:r>
              <a:rPr lang="en-US" b="1" dirty="0">
                <a:uFillTx/>
              </a:rPr>
              <a:t>Support for compact in-line data citation</a:t>
            </a:r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533188" y="3130245"/>
            <a:ext cx="6842575" cy="7535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mr-IN" sz="2400" i="0" u="none" strike="noStrike" cap="none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…</a:t>
            </a:r>
            <a:r>
              <a:rPr lang="en-US" sz="2400" i="0" u="none" strike="noStrike" cap="none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the protein we used </a:t>
            </a:r>
            <a:r>
              <a:rPr lang="en-US" sz="2400" i="0" u="none" strike="noStrike" cap="none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(</a:t>
            </a:r>
            <a:r>
              <a:rPr lang="en-US" sz="2400" dirty="0">
                <a:solidFill>
                  <a:schemeClr val="tx2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pdb:2gc4</a:t>
            </a:r>
            <a:r>
              <a:rPr lang="en-US" sz="2400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) in our tests </a:t>
            </a:r>
            <a:r>
              <a:rPr lang="mr-IN" sz="2400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…</a:t>
            </a:r>
            <a:endParaRPr lang="en-US" sz="2400" dirty="0">
              <a:solidFill>
                <a:schemeClr val="dk1"/>
              </a:solidFill>
              <a:uFillTx/>
              <a:latin typeface="Corbel"/>
              <a:ea typeface="Calibri"/>
              <a:cs typeface="Corbel"/>
              <a:sym typeface="Calibri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 flipV="1">
            <a:off x="3578042" y="3552606"/>
            <a:ext cx="1170218" cy="2558"/>
          </a:xfrm>
          <a:prstGeom prst="line">
            <a:avLst/>
          </a:prstGeom>
          <a:solidFill>
            <a:schemeClr val="accent1"/>
          </a:solidFill>
          <a:ln w="730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Shape 92"/>
          <p:cNvSpPr txBox="1">
            <a:spLocks/>
          </p:cNvSpPr>
          <p:nvPr/>
        </p:nvSpPr>
        <p:spPr>
          <a:xfrm>
            <a:off x="533188" y="1085774"/>
            <a:ext cx="7187393" cy="7535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mr-IN" sz="2400" i="0" u="none" strike="noStrike" cap="none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…</a:t>
            </a:r>
            <a:r>
              <a:rPr lang="en-US" sz="2400" i="0" u="none" strike="noStrike" cap="none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the protein we used (Protein Data Bank 2gc4) in our tests </a:t>
            </a:r>
            <a:r>
              <a:rPr lang="mr-IN" sz="2400" dirty="0">
                <a:solidFill>
                  <a:schemeClr val="dk1"/>
                </a:solidFill>
                <a:uFillTx/>
                <a:latin typeface="Corbel"/>
                <a:ea typeface="Calibri"/>
                <a:cs typeface="Corbel"/>
                <a:sym typeface="Calibri"/>
              </a:rPr>
              <a:t>…</a:t>
            </a:r>
            <a:endParaRPr lang="en-US" sz="2400" dirty="0">
              <a:solidFill>
                <a:schemeClr val="dk1"/>
              </a:solidFill>
              <a:uFillTx/>
              <a:latin typeface="Corbel"/>
              <a:ea typeface="Calibri"/>
              <a:cs typeface="Corbel"/>
              <a:sym typeface="Calibri"/>
            </a:endParaRPr>
          </a:p>
        </p:txBody>
      </p:sp>
      <p:sp>
        <p:nvSpPr>
          <p:cNvPr id="6" name="Rounded Rectangular Callout 5"/>
          <p:cNvSpPr>
            <a:spLocks/>
          </p:cNvSpPr>
          <p:nvPr/>
        </p:nvSpPr>
        <p:spPr bwMode="auto">
          <a:xfrm>
            <a:off x="3777904" y="1907679"/>
            <a:ext cx="2588266" cy="1061013"/>
          </a:xfrm>
          <a:prstGeom prst="wedgeRoundRectCallout">
            <a:avLst>
              <a:gd name="adj1" fmla="val -37190"/>
              <a:gd name="adj2" fmla="val 7771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defTabSz="1981200" eaLnBrk="0" hangingPunct="0"/>
            <a:r>
              <a:rPr lang="en-US" dirty="0">
                <a:uFillTx/>
                <a:latin typeface="Corbel"/>
                <a:ea typeface="Calibri"/>
                <a:cs typeface="Corbel"/>
                <a:sym typeface="Calibri"/>
              </a:rPr>
              <a:t>A persistent identifier that provides access and metadata.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uFillTx/>
              </a:rPr>
              <a:t>Compact Identifier Resolution Services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16001"/>
            <a:ext cx="8153400" cy="1366214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>
                <a:uFillTx/>
              </a:rPr>
              <a:t>Actionable Compact Identifiers provide unique stable, resolvable and location-independent URIs to identify and locate data objects</a:t>
            </a:r>
          </a:p>
        </p:txBody>
      </p:sp>
      <p:sp>
        <p:nvSpPr>
          <p:cNvPr id="4" name="Cloud 3"/>
          <p:cNvSpPr>
            <a:spLocks/>
          </p:cNvSpPr>
          <p:nvPr/>
        </p:nvSpPr>
        <p:spPr>
          <a:xfrm>
            <a:off x="845307" y="2133823"/>
            <a:ext cx="7615827" cy="2070558"/>
          </a:xfrm>
          <a:prstGeom prst="cloud">
            <a:avLst/>
          </a:prstGeom>
          <a:gradFill>
            <a:gsLst>
              <a:gs pos="0">
                <a:srgbClr val="AFDDA4"/>
              </a:gs>
              <a:gs pos="48000">
                <a:srgbClr val="CDE8C7"/>
              </a:gs>
              <a:gs pos="100000">
                <a:srgbClr val="E5F4E2"/>
              </a:gs>
            </a:gsLst>
          </a:gradFill>
          <a:ln>
            <a:solidFill>
              <a:srgbClr val="9AC493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00">
              <a:uFillTx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414371">
            <a:off x="1901915" y="2740167"/>
            <a:ext cx="633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  <a:uFillTx/>
                <a:latin typeface="Helvetica Neue"/>
                <a:cs typeface="Helvetica Neue"/>
              </a:rPr>
              <a:t>http://</a:t>
            </a:r>
            <a:r>
              <a:rPr lang="en-US" sz="1300" dirty="0" err="1">
                <a:solidFill>
                  <a:schemeClr val="tx2"/>
                </a:solidFill>
                <a:uFillTx/>
                <a:latin typeface="Helvetica Neue"/>
                <a:cs typeface="Helvetica Neue"/>
              </a:rPr>
              <a:t>www.ncbi.nlm.nih.gov</a:t>
            </a:r>
            <a:r>
              <a:rPr lang="en-US" sz="1300" dirty="0">
                <a:solidFill>
                  <a:schemeClr val="tx2"/>
                </a:solidFill>
                <a:uFillTx/>
                <a:latin typeface="Helvetica Neue"/>
                <a:cs typeface="Helvetica Neue"/>
              </a:rPr>
              <a:t>/Taxonomy/Browser/</a:t>
            </a:r>
            <a:r>
              <a:rPr lang="en-US" sz="1300" dirty="0" err="1">
                <a:solidFill>
                  <a:schemeClr val="tx2"/>
                </a:solidFill>
                <a:uFillTx/>
                <a:latin typeface="Helvetica Neue"/>
                <a:cs typeface="Helvetica Neue"/>
              </a:rPr>
              <a:t>wwwtax.cgi?mode</a:t>
            </a:r>
            <a:r>
              <a:rPr lang="en-US" sz="1300" dirty="0">
                <a:solidFill>
                  <a:schemeClr val="tx2"/>
                </a:solidFill>
                <a:uFillTx/>
                <a:latin typeface="Helvetica Neue"/>
                <a:cs typeface="Helvetica Neue"/>
              </a:rPr>
              <a:t>=</a:t>
            </a:r>
            <a:r>
              <a:rPr lang="en-US" sz="1300" dirty="0" err="1">
                <a:solidFill>
                  <a:schemeClr val="tx2"/>
                </a:solidFill>
                <a:uFillTx/>
                <a:latin typeface="Helvetica Neue"/>
                <a:cs typeface="Helvetica Neue"/>
              </a:rPr>
              <a:t>Info&amp;id</a:t>
            </a:r>
            <a:r>
              <a:rPr lang="en-US" sz="1300" dirty="0">
                <a:solidFill>
                  <a:schemeClr val="tx2"/>
                </a:solidFill>
                <a:uFillTx/>
                <a:latin typeface="Helvetica Neue"/>
                <a:cs typeface="Helvetica Neue"/>
              </a:rPr>
              <a:t>=9606</a:t>
            </a: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20814253">
            <a:off x="1365885" y="3014398"/>
            <a:ext cx="32627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0090"/>
                </a:solidFill>
                <a:uFillTx/>
                <a:latin typeface="Helvetica Neue"/>
                <a:cs typeface="Helvetica Neue"/>
              </a:rPr>
              <a:t>http://</a:t>
            </a:r>
            <a:r>
              <a:rPr lang="en-US" sz="1300" dirty="0" err="1">
                <a:solidFill>
                  <a:srgbClr val="000090"/>
                </a:solidFill>
                <a:uFillTx/>
                <a:latin typeface="Helvetica Neue"/>
                <a:cs typeface="Helvetica Neue"/>
              </a:rPr>
              <a:t>purl.uniprot.org</a:t>
            </a:r>
            <a:r>
              <a:rPr lang="en-US" sz="1300" dirty="0">
                <a:solidFill>
                  <a:srgbClr val="000090"/>
                </a:solidFill>
                <a:uFillTx/>
                <a:latin typeface="Helvetica Neue"/>
                <a:cs typeface="Helvetica Neue"/>
              </a:rPr>
              <a:t>/taxonomy/9606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 rot="262508">
            <a:off x="4197823" y="2480227"/>
            <a:ext cx="37608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accent2"/>
                </a:solidFill>
                <a:uFillTx/>
                <a:latin typeface="Helvetica Neue"/>
                <a:cs typeface="Helvetica Neue"/>
              </a:rPr>
              <a:t>http://</a:t>
            </a:r>
            <a:r>
              <a:rPr lang="en-US" sz="1300" dirty="0" err="1">
                <a:solidFill>
                  <a:schemeClr val="accent2"/>
                </a:solidFill>
                <a:uFillTx/>
                <a:latin typeface="Helvetica Neue"/>
                <a:cs typeface="Helvetica Neue"/>
              </a:rPr>
              <a:t>www.ebi.ac.uk</a:t>
            </a:r>
            <a:r>
              <a:rPr lang="en-US" sz="1300" dirty="0">
                <a:solidFill>
                  <a:schemeClr val="accent2"/>
                </a:solidFill>
                <a:uFillTx/>
                <a:latin typeface="Helvetica Neue"/>
                <a:cs typeface="Helvetica Neue"/>
              </a:rPr>
              <a:t>/</a:t>
            </a:r>
            <a:r>
              <a:rPr lang="en-US" sz="1300" dirty="0" err="1">
                <a:solidFill>
                  <a:schemeClr val="accent2"/>
                </a:solidFill>
                <a:uFillTx/>
                <a:latin typeface="Helvetica Neue"/>
                <a:cs typeface="Helvetica Neue"/>
              </a:rPr>
              <a:t>ena</a:t>
            </a:r>
            <a:r>
              <a:rPr lang="en-US" sz="1300" dirty="0">
                <a:solidFill>
                  <a:schemeClr val="accent2"/>
                </a:solidFill>
                <a:uFillTx/>
                <a:latin typeface="Helvetica Neue"/>
                <a:cs typeface="Helvetica Neue"/>
              </a:rPr>
              <a:t>/data/view/Taxon:9606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1041779">
            <a:off x="3270943" y="3508512"/>
            <a:ext cx="43279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660066"/>
                </a:solidFill>
                <a:uFillTx/>
                <a:latin typeface="Helvetica Neue"/>
                <a:cs typeface="Helvetica Neue"/>
              </a:rPr>
              <a:t>http://</a:t>
            </a:r>
            <a:r>
              <a:rPr lang="en-US" sz="1300" dirty="0" err="1">
                <a:solidFill>
                  <a:srgbClr val="660066"/>
                </a:solidFill>
                <a:uFillTx/>
                <a:latin typeface="Helvetica Neue"/>
                <a:cs typeface="Helvetica Neue"/>
              </a:rPr>
              <a:t>purl.bioontology.org</a:t>
            </a:r>
            <a:r>
              <a:rPr lang="en-US" sz="1300" dirty="0">
                <a:solidFill>
                  <a:srgbClr val="660066"/>
                </a:solidFill>
                <a:uFillTx/>
                <a:latin typeface="Helvetica Neue"/>
                <a:cs typeface="Helvetica Neue"/>
              </a:rPr>
              <a:t>/ontology/NCBITAXON/9606</a:t>
            </a: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366997">
            <a:off x="1138669" y="3169322"/>
            <a:ext cx="58778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6600"/>
                </a:solidFill>
                <a:uFillTx/>
                <a:latin typeface="Helvetica Neue"/>
                <a:cs typeface="Helvetica Neue"/>
              </a:rPr>
              <a:t>http://taxonomy.bio2rdf.org/describe/?</a:t>
            </a:r>
            <a:r>
              <a:rPr lang="en-US" sz="1300" dirty="0" err="1">
                <a:solidFill>
                  <a:srgbClr val="FF6600"/>
                </a:solidFill>
                <a:uFillTx/>
                <a:latin typeface="Helvetica Neue"/>
                <a:cs typeface="Helvetica Neue"/>
              </a:rPr>
              <a:t>url</a:t>
            </a:r>
            <a:r>
              <a:rPr lang="en-US" sz="1300" dirty="0">
                <a:solidFill>
                  <a:srgbClr val="FF6600"/>
                </a:solidFill>
                <a:uFillTx/>
                <a:latin typeface="Helvetica Neue"/>
                <a:cs typeface="Helvetica Neue"/>
              </a:rPr>
              <a:t>=http://bio2rdf.org/taxonomy:9606</a:t>
            </a: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21270731">
            <a:off x="1810800" y="3225051"/>
            <a:ext cx="64847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>
                <a:solidFill>
                  <a:srgbClr val="9BBB59"/>
                </a:solidFill>
                <a:uFillTx/>
                <a:latin typeface="Helvetica Neue"/>
                <a:cs typeface="Helvetica Neue"/>
              </a:rPr>
              <a:t>http://</a:t>
            </a:r>
            <a:r>
              <a:rPr lang="en-US" sz="1300" err="1">
                <a:solidFill>
                  <a:srgbClr val="9BBB59"/>
                </a:solidFill>
                <a:uFillTx/>
                <a:latin typeface="Helvetica Neue"/>
                <a:cs typeface="Helvetica Neue"/>
              </a:rPr>
              <a:t>www.ebi.ac.uk</a:t>
            </a:r>
            <a:r>
              <a:rPr lang="en-US" sz="1300">
                <a:solidFill>
                  <a:srgbClr val="9BBB59"/>
                </a:solidFill>
                <a:uFillTx/>
                <a:latin typeface="Helvetica Neue"/>
                <a:cs typeface="Helvetica Neue"/>
              </a:rPr>
              <a:t>/</a:t>
            </a:r>
            <a:r>
              <a:rPr lang="en-US" sz="1300" err="1">
                <a:solidFill>
                  <a:srgbClr val="9BBB59"/>
                </a:solidFill>
                <a:uFillTx/>
                <a:latin typeface="Helvetica Neue"/>
                <a:cs typeface="Helvetica Neue"/>
              </a:rPr>
              <a:t>ols</a:t>
            </a:r>
            <a:r>
              <a:rPr lang="en-US" sz="1300">
                <a:solidFill>
                  <a:srgbClr val="9BBB59"/>
                </a:solidFill>
                <a:uFillTx/>
                <a:latin typeface="Helvetica Neue"/>
                <a:cs typeface="Helvetica Neue"/>
              </a:rPr>
              <a:t>/ontologies/</a:t>
            </a:r>
            <a:r>
              <a:rPr lang="en-US" sz="1300" err="1">
                <a:solidFill>
                  <a:srgbClr val="9BBB59"/>
                </a:solidFill>
                <a:uFillTx/>
                <a:latin typeface="Helvetica Neue"/>
                <a:cs typeface="Helvetica Neue"/>
              </a:rPr>
              <a:t>ncbitaxon</a:t>
            </a:r>
            <a:r>
              <a:rPr lang="en-US" sz="1300">
                <a:solidFill>
                  <a:srgbClr val="9BBB59"/>
                </a:solidFill>
                <a:uFillTx/>
                <a:latin typeface="Helvetica Neue"/>
                <a:cs typeface="Helvetica Neue"/>
              </a:rPr>
              <a:t>/</a:t>
            </a:r>
            <a:r>
              <a:rPr lang="en-US" sz="1300" err="1">
                <a:solidFill>
                  <a:srgbClr val="9BBB59"/>
                </a:solidFill>
                <a:uFillTx/>
                <a:latin typeface="Helvetica Neue"/>
                <a:cs typeface="Helvetica Neue"/>
              </a:rPr>
              <a:t>terms?short_form</a:t>
            </a:r>
            <a:r>
              <a:rPr lang="en-US" sz="1300">
                <a:solidFill>
                  <a:srgbClr val="9BBB59"/>
                </a:solidFill>
                <a:uFillTx/>
                <a:latin typeface="Helvetica Neue"/>
                <a:cs typeface="Helvetica Neue"/>
              </a:rPr>
              <a:t>=NCBITaxon_9606</a:t>
            </a:r>
          </a:p>
        </p:txBody>
      </p:sp>
      <p:sp>
        <p:nvSpPr>
          <p:cNvPr id="11" name="Rounded Rectangle 10"/>
          <p:cNvSpPr>
            <a:spLocks/>
          </p:cNvSpPr>
          <p:nvPr/>
        </p:nvSpPr>
        <p:spPr bwMode="auto">
          <a:xfrm>
            <a:off x="3509286" y="2947177"/>
            <a:ext cx="1725557" cy="51381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uFillTx/>
                <a:latin typeface="Helvetica Neue"/>
                <a:cs typeface="Helvetica Neue"/>
                <a:hlinkClick r:id="rId3"/>
              </a:rPr>
              <a:t>taxon:9606 </a:t>
            </a:r>
            <a:endParaRPr lang="en-GB" sz="2000" dirty="0">
              <a:solidFill>
                <a:schemeClr val="tx1"/>
              </a:solidFill>
              <a:uFillTx/>
              <a:latin typeface="Helvetica Neue"/>
              <a:cs typeface="Helvetica Neue"/>
            </a:endParaRPr>
          </a:p>
        </p:txBody>
      </p:sp>
      <p:pic>
        <p:nvPicPr>
          <p:cNvPr id="12" name="Google Shape;1870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189244" y="4373740"/>
            <a:ext cx="634649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71;p1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552980" y="4373739"/>
            <a:ext cx="1841325" cy="58752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/>
          <p:cNvSpPr>
            <a:spLocks/>
          </p:cNvSpPr>
          <p:nvPr/>
        </p:nvSpPr>
        <p:spPr bwMode="auto">
          <a:xfrm>
            <a:off x="2979076" y="4375633"/>
            <a:ext cx="2490020" cy="585635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71323" tIns="35662" rIns="71323" bIns="35662" numCol="1" rtlCol="0" anchor="ctr" anchorCtr="1" compatLnSpc="1">
            <a:prstTxWarp prst="textNoShape">
              <a:avLst/>
            </a:prstTxWarp>
          </a:bodyPr>
          <a:lstStyle/>
          <a:p>
            <a:pPr defTabSz="1545336" eaLnBrk="0" hangingPunct="0"/>
            <a:r>
              <a:rPr lang="en-GB" sz="1200" dirty="0">
                <a:uFillTx/>
                <a:hlinkClick r:id="rId6"/>
              </a:rPr>
              <a:t>https://identifiers.org/taxon:9606</a:t>
            </a:r>
            <a:endParaRPr lang="en-GB" sz="1200" dirty="0">
              <a:uFillTx/>
            </a:endParaRPr>
          </a:p>
          <a:p>
            <a:pPr algn="ctr" defTabSz="1545336" eaLnBrk="0" hangingPunct="0"/>
            <a:r>
              <a:rPr lang="en-GB" sz="1200" dirty="0">
                <a:solidFill>
                  <a:schemeClr val="tx1"/>
                </a:solidFill>
                <a:uFillTx/>
                <a:latin typeface="Arial" charset="0"/>
                <a:hlinkClick r:id="rId7"/>
              </a:rPr>
              <a:t>https://n2t.net/taxon:9606</a:t>
            </a:r>
            <a:endParaRPr lang="en-GB" sz="1200" dirty="0">
              <a:solidFill>
                <a:schemeClr val="tx1"/>
              </a:solidFill>
              <a:uFillTx/>
              <a:latin typeface="Arial" charset="0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uFillTx/>
              </a:rPr>
              <a:t>Meta-resolver </a:t>
            </a:r>
            <a:r>
              <a:rPr lang="en-GB" b="1" dirty="0" err="1">
                <a:uFillTx/>
              </a:rPr>
              <a:t>harmoni</a:t>
            </a:r>
            <a:r>
              <a:rPr lang="en-GB" b="1" dirty="0">
                <a:uFillTx/>
              </a:rPr>
              <a:t>(</a:t>
            </a:r>
            <a:r>
              <a:rPr lang="en-GB" b="1" dirty="0" err="1">
                <a:uFillTx/>
              </a:rPr>
              <a:t>z|s</a:t>
            </a:r>
            <a:r>
              <a:rPr lang="en-GB" b="1" dirty="0">
                <a:uFillTx/>
              </a:rPr>
              <a:t>)</a:t>
            </a:r>
            <a:r>
              <a:rPr lang="en-GB" b="1" dirty="0" err="1">
                <a:uFillTx/>
              </a:rPr>
              <a:t>ation</a:t>
            </a:r>
            <a:endParaRPr lang="en-US" dirty="0">
              <a:uFillTx/>
            </a:endParaRPr>
          </a:p>
        </p:txBody>
      </p:sp>
      <p:pic>
        <p:nvPicPr>
          <p:cNvPr id="4" name="Google Shape;1877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8138" y="3120809"/>
            <a:ext cx="2720798" cy="201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9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3400" y="867142"/>
            <a:ext cx="3996614" cy="219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80;p1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622730" y="866126"/>
            <a:ext cx="3938199" cy="261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81;p1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388246" y="3598905"/>
            <a:ext cx="2618424" cy="86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82;p1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374687" y="4454021"/>
            <a:ext cx="581025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83;p1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446116" y="4462710"/>
            <a:ext cx="1841325" cy="5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85;p1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782514" y="4661639"/>
            <a:ext cx="1754081" cy="4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BI slide template Nov 2012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Arial" charset="0"/>
          </a:defRPr>
        </a:defPPr>
      </a:lstStyle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Arial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Arial" charset="0"/>
          </a:defRPr>
        </a:defPPr>
      </a:lstStyle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Arial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EBI slide template Nov 2012.potx</Template>
  <TotalTime>63036</TotalTime>
  <Words>1174</Words>
  <Application>Microsoft Macintosh PowerPoint</Application>
  <PresentationFormat>Presentación en pantalla (16:10)</PresentationFormat>
  <Paragraphs>184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8" baseType="lpstr">
      <vt:lpstr>HelveticaNeueLT Pro 35 Th</vt:lpstr>
      <vt:lpstr>ＭＳ Ｐゴシック</vt:lpstr>
      <vt:lpstr>Titillium Web</vt:lpstr>
      <vt:lpstr>Arial</vt:lpstr>
      <vt:lpstr>Calibri</vt:lpstr>
      <vt:lpstr>Corbel</vt:lpstr>
      <vt:lpstr>Helvetica Neue</vt:lpstr>
      <vt:lpstr>HelveticaNeueLT Pro 45 Lt</vt:lpstr>
      <vt:lpstr>Times</vt:lpstr>
      <vt:lpstr>Wingdings</vt:lpstr>
      <vt:lpstr>EBI slide template Nov 2012</vt:lpstr>
      <vt:lpstr>1_Leere Präsentation</vt:lpstr>
      <vt:lpstr>Identifiers.org  Compact Identifier resolution services  MSc. Manuel Bernal Llinares EMBL-EBI </vt:lpstr>
      <vt:lpstr>Data resources at EMBL-EBI</vt:lpstr>
      <vt:lpstr>Data collections and identifiers in life sciences</vt:lpstr>
      <vt:lpstr>Challenges</vt:lpstr>
      <vt:lpstr>Compact Identifiers</vt:lpstr>
      <vt:lpstr>Which would you rather see?</vt:lpstr>
      <vt:lpstr>Support for compact in-line data citation</vt:lpstr>
      <vt:lpstr>Compact Identifier Resolution Services</vt:lpstr>
      <vt:lpstr>Meta-resolver harmoni(z|s)ation</vt:lpstr>
      <vt:lpstr>Identifiers.org</vt:lpstr>
      <vt:lpstr>Register Prefixes for Compact Identifiers</vt:lpstr>
      <vt:lpstr>Compact Identifier Metadata</vt:lpstr>
      <vt:lpstr>Identifiers.org in the cloud</vt:lpstr>
      <vt:lpstr>Hackathon Activities</vt:lpstr>
      <vt:lpstr>Acknowledgements</vt:lpstr>
      <vt:lpstr>Presentación de PowerPoint</vt:lpstr>
    </vt:vector>
  </TitlesOfParts>
  <Company>EBI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Now and in the Future</dc:title>
  <dc:creator>Spencer Phillips</dc:creator>
  <cp:lastModifiedBy>Manuel Bernal Llinares</cp:lastModifiedBy>
  <cp:revision>613</cp:revision>
  <cp:lastPrinted>2018-04-19T13:25:46Z</cp:lastPrinted>
  <dcterms:created xsi:type="dcterms:W3CDTF">2012-11-02T14:35:31Z</dcterms:created>
  <dcterms:modified xsi:type="dcterms:W3CDTF">2018-11-11T21:38:05Z</dcterms:modified>
</cp:coreProperties>
</file>